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70" r:id="rId3"/>
    <p:sldId id="352" r:id="rId4"/>
    <p:sldId id="351" r:id="rId5"/>
    <p:sldId id="297" r:id="rId6"/>
    <p:sldId id="353" r:id="rId7"/>
    <p:sldId id="284" r:id="rId8"/>
    <p:sldId id="349" r:id="rId9"/>
    <p:sldId id="357" r:id="rId10"/>
    <p:sldId id="361" r:id="rId11"/>
    <p:sldId id="359" r:id="rId12"/>
    <p:sldId id="360" r:id="rId13"/>
    <p:sldId id="283" r:id="rId14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53" d="100"/>
          <a:sy n="53" d="100"/>
        </p:scale>
        <p:origin x="638" y="2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C0B5299-85BC-47D5-8EA5-5D37CC71BE13}" type="datetime1">
              <a:rPr lang="hu-HU" smtClean="0"/>
              <a:t>2022. 11. 22.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3DECF25-997E-4E4D-82A9-D7A4B041807A}" type="datetime1">
              <a:rPr lang="hu-HU" noProof="0" smtClean="0"/>
              <a:t>2022. 11. 22.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465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noProof="0" smtClean="0"/>
              <a:t>10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807206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noProof="0" smtClean="0"/>
              <a:t>11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57848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noProof="0" smtClean="0"/>
              <a:t>12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202015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883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noProof="0" smtClean="0"/>
              <a:t>2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00794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noProof="0" smtClean="0"/>
              <a:t>3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0275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noProof="0" smtClean="0"/>
              <a:t>4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54931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noProof="0" smtClean="0"/>
              <a:t>5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822174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noProof="0" smtClean="0"/>
              <a:t>6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54509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noProof="0" smtClean="0"/>
              <a:t>7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53009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hu-HU" noProof="0" smtClean="0"/>
              <a:t>8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684067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E6C88-5714-4435-A8C0-B617125C99F0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27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0" name="Téglalap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Alcím mintájának szerkesztése</a:t>
            </a:r>
            <a:endParaRPr lang="hu-HU" noProof="0" dirty="0"/>
          </a:p>
        </p:txBody>
      </p:sp>
      <p:sp>
        <p:nvSpPr>
          <p:cNvPr id="11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7E58261B-BF7D-4117-9548-DB70B1958654}" type="datetime1">
              <a:rPr lang="hu-HU" noProof="0" smtClean="0"/>
              <a:t>2022. 11. 22.</a:t>
            </a:fld>
            <a:endParaRPr lang="hu-HU" noProof="0" dirty="0"/>
          </a:p>
        </p:txBody>
      </p:sp>
      <p:sp>
        <p:nvSpPr>
          <p:cNvPr id="12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13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70AF0E-7C5D-4CC2-A8B2-5B1C2B6E7038}" type="datetime1">
              <a:rPr lang="hu-HU" noProof="0" smtClean="0"/>
              <a:t>2022. 11. 22.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 rtlCol="0"/>
          <a:lstStyle/>
          <a:p>
            <a:pPr rtl="0"/>
            <a:fld id="{54C1B607-A84B-4E72-87D8-F38E53E0EB7E}" type="datetime1">
              <a:rPr lang="hu-HU" noProof="0" smtClean="0"/>
              <a:t>2022. 11. 22.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 rtlCol="0"/>
          <a:lstStyle/>
          <a:p>
            <a:pPr rtl="0"/>
            <a:fld id="{BD266BE7-899D-4075-917F-DBDE33B6B69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3D28EB-001B-409A-AB1D-DC61B3D6A52A}" type="datetime1">
              <a:rPr lang="hu-HU" noProof="0" smtClean="0"/>
              <a:t>2022. 11. 22.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9" name="Téglalap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A9892A0D-3E82-4A38-86C3-FCFA8ED25DE3}" type="datetime1">
              <a:rPr lang="hu-HU" noProof="0" smtClean="0"/>
              <a:t>2022. 11. 22.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6D826AB-AAA8-4D09-90D3-F35CC13CD564}" type="datetime1">
              <a:rPr lang="hu-HU" smtClean="0"/>
              <a:t>2022. 11. 22.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5E6D8D-A421-4C20-9C9F-947B30327D63}" type="datetime1">
              <a:rPr lang="hu-HU" noProof="0" smtClean="0"/>
              <a:t>2022. 11. 22.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ECCDFD-BBE4-4271-8909-879030CB26AF}" type="datetime1">
              <a:rPr lang="hu-HU" smtClean="0"/>
              <a:t>2022. 11. 22.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7214AB-9FD3-45ED-9D4B-E92465836590}" type="datetime1">
              <a:rPr lang="hu-HU" noProof="0" smtClean="0"/>
              <a:t>2022. 11. 22.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Szöveg helye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 rtlCol="0"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" name="Tartalom helye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593786-0EA3-400E-B549-DFA957CB7330}" type="datetime1">
              <a:rPr lang="hu-HU" noProof="0" smtClean="0"/>
              <a:t>2022. 11. 22.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E9C109-4522-4784-8F9E-3C812796A0AD}" type="datetime1">
              <a:rPr lang="hu-HU" noProof="0" smtClean="0"/>
              <a:t>2022. 11. 22.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  <a:p>
            <a:pPr lvl="5" rtl="0"/>
            <a:r>
              <a:rPr lang="hu-HU" noProof="0" dirty="0"/>
              <a:t>Hatodik</a:t>
            </a:r>
          </a:p>
          <a:p>
            <a:pPr lvl="6" rtl="0"/>
            <a:r>
              <a:rPr lang="hu-HU" noProof="0" dirty="0"/>
              <a:t>Hetedik</a:t>
            </a:r>
          </a:p>
          <a:p>
            <a:pPr lvl="7" rtl="0"/>
            <a:r>
              <a:rPr lang="hu-HU" noProof="0" dirty="0"/>
              <a:t>Nyolcadik</a:t>
            </a:r>
          </a:p>
          <a:p>
            <a:pPr lvl="8" rtl="0"/>
            <a:r>
              <a:rPr lang="hu-HU" noProof="0" dirty="0"/>
              <a:t>Kilencedik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0171B441-DCB9-493A-BEB3-7504E97EE392}" type="datetime1">
              <a:rPr lang="hu-HU" smtClean="0"/>
              <a:t>2022. 11. 22.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BD266BE7-899D-4075-917F-DBDE33B6B692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796621" y="4447503"/>
            <a:ext cx="9439655" cy="1118936"/>
          </a:xfrm>
        </p:spPr>
        <p:txBody>
          <a:bodyPr rtlCol="0">
            <a:normAutofit fontScale="85000" lnSpcReduction="20000"/>
          </a:bodyPr>
          <a:lstStyle/>
          <a:p>
            <a:r>
              <a:rPr lang="hu-HU" dirty="0">
                <a:latin typeface="Bahnschrift SemiBold Condensed" panose="020B0502040204020203" pitchFamily="34" charset="0"/>
              </a:rPr>
              <a:t>A magyar tudomány ünnepe, Környezetbiztonság </a:t>
            </a:r>
            <a:r>
              <a:rPr lang="hu-HU">
                <a:latin typeface="Bahnschrift SemiBold Condensed" panose="020B0502040204020203" pitchFamily="34" charset="0"/>
              </a:rPr>
              <a:t>és Környezetvédelem</a:t>
            </a:r>
            <a:br>
              <a:rPr lang="hu-HU" dirty="0">
                <a:latin typeface="Bahnschrift SemiBold Condensed" panose="020B0502040204020203" pitchFamily="34" charset="0"/>
              </a:rPr>
            </a:br>
            <a:r>
              <a:rPr lang="hu-HU" dirty="0">
                <a:latin typeface="Bahnschrift SemiBold Condensed" panose="020B0502040204020203" pitchFamily="34" charset="0"/>
              </a:rPr>
              <a:t>2022.11.22., online, WJLF Környezetbiztonsági Tanszék, Galileo </a:t>
            </a:r>
            <a:r>
              <a:rPr lang="hu-HU" dirty="0" err="1">
                <a:latin typeface="Bahnschrift SemiBold Condensed" panose="020B0502040204020203" pitchFamily="34" charset="0"/>
              </a:rPr>
              <a:t>Webcast</a:t>
            </a:r>
            <a:endParaRPr lang="hu-HU" dirty="0">
              <a:latin typeface="Bahnschrift SemiBold Condensed" panose="020B0502040204020203" pitchFamily="34" charset="0"/>
            </a:endParaRPr>
          </a:p>
          <a:p>
            <a:r>
              <a:rPr lang="hu-HU" dirty="0">
                <a:latin typeface="Bahnschrift SemiBold Condensed" panose="020B0502040204020203" pitchFamily="34" charset="0"/>
              </a:rPr>
              <a:t>Rezsabek Nándor</a:t>
            </a:r>
          </a:p>
          <a:p>
            <a:r>
              <a:rPr lang="hu-HU" dirty="0">
                <a:latin typeface="Bahnschrift SemiBold Condensed" panose="020B0502040204020203" pitchFamily="34" charset="0"/>
              </a:rPr>
              <a:t>alkalmazott környezetkutató (WJLF KBT), geográfus hallgató (EKKE TTK)</a:t>
            </a:r>
          </a:p>
        </p:txBody>
      </p:sp>
      <p:sp>
        <p:nvSpPr>
          <p:cNvPr id="5" name="Cím 1"/>
          <p:cNvSpPr>
            <a:spLocks noGrp="1"/>
          </p:cNvSpPr>
          <p:nvPr>
            <p:ph type="ctrTitle"/>
          </p:nvPr>
        </p:nvSpPr>
        <p:spPr>
          <a:xfrm>
            <a:off x="2796621" y="2144077"/>
            <a:ext cx="9445780" cy="1329961"/>
          </a:xfrm>
        </p:spPr>
        <p:txBody>
          <a:bodyPr rtlCol="0">
            <a:noAutofit/>
          </a:bodyPr>
          <a:lstStyle/>
          <a:p>
            <a:r>
              <a:rPr lang="hu-HU" sz="4000" dirty="0">
                <a:latin typeface="Showcard Gothic" panose="04020904020102020604" pitchFamily="82" charset="0"/>
              </a:rPr>
              <a:t>Meteoritbecsapódások</a:t>
            </a:r>
            <a:br>
              <a:rPr lang="hu-HU" sz="4000" dirty="0">
                <a:latin typeface="Showcard Gothic" panose="04020904020102020604" pitchFamily="82" charset="0"/>
              </a:rPr>
            </a:br>
            <a:r>
              <a:rPr lang="hu-HU" sz="4000" dirty="0">
                <a:latin typeface="Showcard Gothic" panose="04020904020102020604" pitchFamily="82" charset="0"/>
              </a:rPr>
              <a:t>szimulációja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7686D70-77E9-4F7E-A092-3D0F691E7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759" y="4488599"/>
            <a:ext cx="2563190" cy="104449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096E265-A54F-4222-975D-8094D34FC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05" y="4519635"/>
            <a:ext cx="1400418" cy="92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96251" y="495300"/>
            <a:ext cx="4229100" cy="575357"/>
          </a:xfrm>
        </p:spPr>
        <p:txBody>
          <a:bodyPr rtlCol="0">
            <a:norm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szimuláció kiértékelése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9521237-D0B9-4689-BC3C-D8A2F8C149A2}"/>
              </a:ext>
            </a:extLst>
          </p:cNvPr>
          <p:cNvSpPr txBox="1"/>
          <p:nvPr/>
        </p:nvSpPr>
        <p:spPr>
          <a:xfrm>
            <a:off x="272178" y="2329694"/>
            <a:ext cx="5783190" cy="409342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impakt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kráterek legfontosabb ismertető jegyeinek (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Jakucs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1995) megfigyelhetősége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00B050"/>
                </a:solidFill>
              </a:rPr>
              <a:t>Körkörös kráterszerkezet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FF0000"/>
                </a:solidFill>
              </a:rPr>
              <a:t>A kráter központi csúcsának jelenléte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00B050"/>
                </a:solidFill>
              </a:rPr>
              <a:t>Összezúzott kőzettörmelék (</a:t>
            </a:r>
            <a:r>
              <a:rPr lang="hu-HU" sz="2000" b="1" i="1" dirty="0" err="1">
                <a:solidFill>
                  <a:srgbClr val="00B050"/>
                </a:solidFill>
              </a:rPr>
              <a:t>impakt</a:t>
            </a:r>
            <a:r>
              <a:rPr lang="hu-HU" sz="2000" b="1" i="1" dirty="0">
                <a:solidFill>
                  <a:srgbClr val="00B050"/>
                </a:solidFill>
              </a:rPr>
              <a:t> </a:t>
            </a:r>
            <a:r>
              <a:rPr lang="hu-HU" sz="2000" b="1" i="1" dirty="0" err="1">
                <a:solidFill>
                  <a:srgbClr val="00B050"/>
                </a:solidFill>
              </a:rPr>
              <a:t>breccsa</a:t>
            </a:r>
            <a:r>
              <a:rPr lang="hu-HU" sz="2000" b="1" i="1" dirty="0">
                <a:solidFill>
                  <a:srgbClr val="00B050"/>
                </a:solidFill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FF0000"/>
                </a:solidFill>
              </a:rPr>
              <a:t>A meteorit darabjai-maradványai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 err="1">
                <a:solidFill>
                  <a:srgbClr val="FF0000"/>
                </a:solidFill>
              </a:rPr>
              <a:t>Üvegszerűen</a:t>
            </a:r>
            <a:r>
              <a:rPr lang="hu-HU" sz="2000" b="1" i="1" dirty="0">
                <a:solidFill>
                  <a:srgbClr val="FF0000"/>
                </a:solidFill>
              </a:rPr>
              <a:t> megszilárdult földi kőzetek (</a:t>
            </a:r>
            <a:r>
              <a:rPr lang="hu-HU" sz="2000" b="1" i="1" dirty="0" err="1">
                <a:solidFill>
                  <a:srgbClr val="FF0000"/>
                </a:solidFill>
              </a:rPr>
              <a:t>tektit</a:t>
            </a:r>
            <a:r>
              <a:rPr lang="hu-HU" sz="2000" b="1" i="1" dirty="0">
                <a:solidFill>
                  <a:srgbClr val="FF0000"/>
                </a:solidFill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FF0000"/>
                </a:solidFill>
              </a:rPr>
              <a:t>Vasas kötőanyagú homokkövek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FF0000"/>
                </a:solidFill>
              </a:rPr>
              <a:t>Nyomásásványok (igen sűrű kvarcváltozatok, a 2,92 g/cm</a:t>
            </a:r>
            <a:r>
              <a:rPr lang="hu-HU" sz="2000" b="1" i="1" baseline="30000" dirty="0">
                <a:solidFill>
                  <a:srgbClr val="FF0000"/>
                </a:solidFill>
              </a:rPr>
              <a:t>3</a:t>
            </a:r>
            <a:r>
              <a:rPr lang="hu-HU" sz="2000" b="1" i="1" dirty="0">
                <a:solidFill>
                  <a:srgbClr val="FF0000"/>
                </a:solidFill>
              </a:rPr>
              <a:t>-es </a:t>
            </a:r>
            <a:r>
              <a:rPr lang="hu-HU" sz="2000" b="1" i="1" dirty="0" err="1">
                <a:solidFill>
                  <a:srgbClr val="FF0000"/>
                </a:solidFill>
              </a:rPr>
              <a:t>coesit</a:t>
            </a:r>
            <a:r>
              <a:rPr lang="hu-HU" sz="2000" b="1" i="1" dirty="0">
                <a:solidFill>
                  <a:srgbClr val="FF0000"/>
                </a:solidFill>
              </a:rPr>
              <a:t> és a 4,34 g/cm</a:t>
            </a:r>
            <a:r>
              <a:rPr lang="hu-HU" sz="2000" b="1" i="1" baseline="30000" dirty="0">
                <a:solidFill>
                  <a:srgbClr val="FF0000"/>
                </a:solidFill>
              </a:rPr>
              <a:t>3</a:t>
            </a:r>
            <a:r>
              <a:rPr lang="hu-HU" sz="2000" b="1" i="1" dirty="0">
                <a:solidFill>
                  <a:srgbClr val="FF0000"/>
                </a:solidFill>
              </a:rPr>
              <a:t>-es </a:t>
            </a:r>
            <a:r>
              <a:rPr lang="hu-HU" sz="2000" b="1" i="1" dirty="0" err="1">
                <a:solidFill>
                  <a:srgbClr val="FF0000"/>
                </a:solidFill>
              </a:rPr>
              <a:t>stishovit</a:t>
            </a:r>
            <a:r>
              <a:rPr lang="hu-HU" sz="2000" b="1" i="1" dirty="0">
                <a:solidFill>
                  <a:srgbClr val="FF0000"/>
                </a:solidFill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FF0000"/>
                </a:solidFill>
              </a:rPr>
              <a:t>Nyomáskúpok a kőzetekben (</a:t>
            </a:r>
            <a:r>
              <a:rPr lang="hu-HU" sz="2000" b="1" i="1" dirty="0" err="1">
                <a:solidFill>
                  <a:srgbClr val="FF0000"/>
                </a:solidFill>
              </a:rPr>
              <a:t>shatter</a:t>
            </a:r>
            <a:r>
              <a:rPr lang="hu-HU" sz="2000" b="1" i="1" dirty="0">
                <a:solidFill>
                  <a:srgbClr val="FF0000"/>
                </a:solidFill>
              </a:rPr>
              <a:t> </a:t>
            </a:r>
            <a:r>
              <a:rPr lang="hu-HU" sz="2000" b="1" i="1" dirty="0" err="1">
                <a:solidFill>
                  <a:srgbClr val="FF0000"/>
                </a:solidFill>
              </a:rPr>
              <a:t>coin</a:t>
            </a:r>
            <a:r>
              <a:rPr lang="hu-HU" sz="2000" b="1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41A76AB-33EC-4731-809B-7D31BD918349}"/>
              </a:ext>
            </a:extLst>
          </p:cNvPr>
          <p:cNvSpPr txBox="1"/>
          <p:nvPr/>
        </p:nvSpPr>
        <p:spPr>
          <a:xfrm>
            <a:off x="805017" y="6658576"/>
            <a:ext cx="4823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</a:t>
            </a:r>
            <a:r>
              <a:rPr lang="hu-HU" sz="800" i="1" dirty="0" err="1"/>
              <a:t>Jakucs</a:t>
            </a:r>
            <a:r>
              <a:rPr lang="hu-HU" sz="800" i="1" dirty="0"/>
              <a:t>, L. (1995) Természetföldrajz II. A Föld külső erői. Mozaik Oktatási Stúdió, Szeged, 302 p.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CA9E78F-C78C-4E61-8552-469C8A671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76" y="2613506"/>
            <a:ext cx="4701071" cy="3525803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A4C8DCD-A881-4C89-9F0A-F33A29FE5EBA}"/>
              </a:ext>
            </a:extLst>
          </p:cNvPr>
          <p:cNvSpPr txBox="1"/>
          <p:nvPr/>
        </p:nvSpPr>
        <p:spPr>
          <a:xfrm>
            <a:off x="8805489" y="6653724"/>
            <a:ext cx="2958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Rezsabek Nándor </a:t>
            </a:r>
            <a:r>
              <a:rPr lang="hu-HU" sz="800" i="1" dirty="0" err="1"/>
              <a:t>ScienceBlog</a:t>
            </a:r>
            <a:endParaRPr lang="hu-HU" sz="800" i="1" dirty="0"/>
          </a:p>
        </p:txBody>
      </p:sp>
    </p:spTree>
    <p:extLst>
      <p:ext uri="{BB962C8B-B14F-4D97-AF65-F5344CB8AC3E}">
        <p14:creationId xmlns:p14="http://schemas.microsoft.com/office/powerpoint/2010/main" val="21752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96251" y="495300"/>
            <a:ext cx="4229100" cy="575357"/>
          </a:xfrm>
        </p:spPr>
        <p:txBody>
          <a:bodyPr rtlCol="0">
            <a:norm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szimuláció kiértékelése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10A2196-C615-4645-A8FE-7436217F086E}"/>
              </a:ext>
            </a:extLst>
          </p:cNvPr>
          <p:cNvSpPr txBox="1"/>
          <p:nvPr/>
        </p:nvSpPr>
        <p:spPr>
          <a:xfrm>
            <a:off x="5928403" y="2793111"/>
            <a:ext cx="6087991" cy="317009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leggyakoribb típusba sorolás alapján az ún. egyszerű kráter alapvető geomorfológiai ismérveinek (Hargitai, H. 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2005; 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Kenkmann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T. 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2014) megfigyelhetősége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00B050"/>
                </a:solidFill>
              </a:rPr>
              <a:t>Tál alak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FF0000"/>
                </a:solidFill>
              </a:rPr>
              <a:t>Kis kráterátmérő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00B050"/>
                </a:solidFill>
              </a:rPr>
              <a:t>Mély fenék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00B050"/>
                </a:solidFill>
              </a:rPr>
              <a:t>Lejtős tömegmozgással lecsuszamló anyag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00B050"/>
                </a:solidFill>
              </a:rPr>
              <a:t>Kiemelt sánc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solidFill>
                  <a:srgbClr val="00B050"/>
                </a:solidFill>
              </a:rPr>
              <a:t>Törmeléktakaró </a:t>
            </a:r>
            <a:r>
              <a:rPr lang="hu-HU" sz="2000" b="1" i="1" dirty="0">
                <a:solidFill>
                  <a:schemeClr val="accent1">
                    <a:lumMod val="75000"/>
                  </a:schemeClr>
                </a:solidFill>
              </a:rPr>
              <a:t>+ Sugársávok</a:t>
            </a:r>
            <a:endParaRPr lang="hu-HU" sz="2000" b="1" i="1" dirty="0">
              <a:solidFill>
                <a:srgbClr val="00B05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21177F8-39C2-45F4-924A-D52FCC17AD0D}"/>
              </a:ext>
            </a:extLst>
          </p:cNvPr>
          <p:cNvSpPr txBox="1"/>
          <p:nvPr/>
        </p:nvSpPr>
        <p:spPr>
          <a:xfrm>
            <a:off x="6010272" y="6432949"/>
            <a:ext cx="6087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800" i="1" dirty="0"/>
              <a:t>Forrás: Hargitai, H, </a:t>
            </a:r>
            <a:r>
              <a:rPr lang="hu-HU" sz="800" i="1" dirty="0" err="1"/>
              <a:t>Bérczi</a:t>
            </a:r>
            <a:r>
              <a:rPr lang="hu-HU" sz="800" i="1" dirty="0"/>
              <a:t>, Sz., </a:t>
            </a:r>
            <a:r>
              <a:rPr lang="hu-HU" sz="800" i="1" dirty="0" err="1"/>
              <a:t>Gucsik</a:t>
            </a:r>
            <a:r>
              <a:rPr lang="hu-HU" sz="800" i="1" dirty="0"/>
              <a:t> A., </a:t>
            </a:r>
            <a:r>
              <a:rPr lang="hu-HU" sz="800" i="1" dirty="0" err="1"/>
              <a:t>Horvai</a:t>
            </a:r>
            <a:r>
              <a:rPr lang="hu-HU" sz="800" i="1" dirty="0"/>
              <a:t>, F., Illés, E., </a:t>
            </a:r>
            <a:r>
              <a:rPr lang="hu-HU" sz="800" i="1" dirty="0" err="1"/>
              <a:t>Kereszturi</a:t>
            </a:r>
            <a:r>
              <a:rPr lang="hu-HU" sz="800" i="1" dirty="0"/>
              <a:t>, Á. és Nagy, Sz. J. (2005) A Naprendszer kisenciklopédiája. A Naprendszer formakincse. 1. Becsapódások folyamata, nyomai és hatásai. ELTE TTK – MTA Kozmikus Anyagokat Vizsgáló Űrkutató Csoport (KAVÜCS), 68 p. / </a:t>
            </a:r>
            <a:r>
              <a:rPr lang="en-US" sz="800" i="1" dirty="0" err="1"/>
              <a:t>Kenkmann</a:t>
            </a:r>
            <a:r>
              <a:rPr lang="hu-HU" sz="800" i="1" dirty="0"/>
              <a:t>,</a:t>
            </a:r>
            <a:r>
              <a:rPr lang="en-US" sz="800" i="1" dirty="0"/>
              <a:t> T</a:t>
            </a:r>
            <a:r>
              <a:rPr lang="hu-HU" sz="800" i="1" dirty="0"/>
              <a:t>.,</a:t>
            </a:r>
            <a:r>
              <a:rPr lang="en-US" sz="800" i="1" dirty="0"/>
              <a:t> </a:t>
            </a:r>
            <a:r>
              <a:rPr lang="en-US" sz="800" i="1" dirty="0" err="1"/>
              <a:t>Poelchau</a:t>
            </a:r>
            <a:r>
              <a:rPr lang="hu-HU" sz="800" i="1" dirty="0"/>
              <a:t>,</a:t>
            </a:r>
            <a:r>
              <a:rPr lang="en-US" sz="800" i="1" dirty="0"/>
              <a:t> M</a:t>
            </a:r>
            <a:r>
              <a:rPr lang="hu-HU" sz="800" i="1" dirty="0"/>
              <a:t>. </a:t>
            </a:r>
            <a:r>
              <a:rPr lang="en-US" sz="800" i="1" dirty="0"/>
              <a:t>H.</a:t>
            </a:r>
            <a:r>
              <a:rPr lang="hu-HU" sz="800" i="1" dirty="0"/>
              <a:t> és</a:t>
            </a:r>
            <a:r>
              <a:rPr lang="en-US" sz="800" i="1" dirty="0"/>
              <a:t> Wulf</a:t>
            </a:r>
            <a:r>
              <a:rPr lang="hu-HU" sz="800" i="1" dirty="0"/>
              <a:t>,</a:t>
            </a:r>
            <a:r>
              <a:rPr lang="en-US" sz="800" i="1" dirty="0"/>
              <a:t> G</a:t>
            </a:r>
            <a:r>
              <a:rPr lang="hu-HU" sz="800" i="1" dirty="0"/>
              <a:t>. </a:t>
            </a:r>
            <a:r>
              <a:rPr lang="en-US" sz="800" i="1" dirty="0"/>
              <a:t> </a:t>
            </a:r>
            <a:r>
              <a:rPr lang="hu-HU" sz="800" i="1" dirty="0"/>
              <a:t>(</a:t>
            </a:r>
            <a:r>
              <a:rPr lang="en-US" sz="800" i="1" dirty="0"/>
              <a:t>2014</a:t>
            </a:r>
            <a:r>
              <a:rPr lang="hu-HU" sz="800" i="1" dirty="0"/>
              <a:t>)</a:t>
            </a:r>
            <a:r>
              <a:rPr lang="en-US" sz="800" i="1" dirty="0"/>
              <a:t> Structural Geology of Impact Craters. Journal of Structural Geology 62 pp. 156–182.</a:t>
            </a:r>
            <a:endParaRPr lang="hu-HU" sz="800" i="1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F40ACDA-FEE7-4F18-9268-247F71A53B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0" y="2320560"/>
            <a:ext cx="5457904" cy="4093428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2ABD6C2-96B0-4918-9182-0FAE2C9A67CA}"/>
              </a:ext>
            </a:extLst>
          </p:cNvPr>
          <p:cNvSpPr txBox="1"/>
          <p:nvPr/>
        </p:nvSpPr>
        <p:spPr>
          <a:xfrm>
            <a:off x="2089304" y="6653724"/>
            <a:ext cx="2958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Rezsabek Nándor </a:t>
            </a:r>
            <a:r>
              <a:rPr lang="hu-HU" sz="800" i="1" dirty="0" err="1"/>
              <a:t>ScienceBlog</a:t>
            </a:r>
            <a:endParaRPr lang="hu-HU" sz="800" i="1" dirty="0"/>
          </a:p>
        </p:txBody>
      </p:sp>
    </p:spTree>
    <p:extLst>
      <p:ext uri="{BB962C8B-B14F-4D97-AF65-F5344CB8AC3E}">
        <p14:creationId xmlns:p14="http://schemas.microsoft.com/office/powerpoint/2010/main" val="26901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83500" y="495300"/>
            <a:ext cx="4616451" cy="575357"/>
          </a:xfrm>
        </p:spPr>
        <p:txBody>
          <a:bodyPr rtlCol="0">
            <a:norm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szimuláció összefoglalása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9B2EAA8-5E0F-4ED3-8532-244294C08F1C}"/>
              </a:ext>
            </a:extLst>
          </p:cNvPr>
          <p:cNvSpPr txBox="1"/>
          <p:nvPr/>
        </p:nvSpPr>
        <p:spPr>
          <a:xfrm>
            <a:off x="1247061" y="2468582"/>
            <a:ext cx="9697878" cy="378565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Összefoglalás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3000" b="1" i="1" dirty="0"/>
              <a:t>A szimuláció révén eredményesen tanulmányozható az </a:t>
            </a:r>
            <a:r>
              <a:rPr lang="hu-HU" sz="3000" b="1" i="1" dirty="0" err="1"/>
              <a:t>impakt</a:t>
            </a:r>
            <a:r>
              <a:rPr lang="hu-HU" sz="3000" b="1" i="1" dirty="0"/>
              <a:t> jelenség bekövetkezési folyamata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3000" b="1" i="1" dirty="0"/>
              <a:t>Segítségével az </a:t>
            </a:r>
            <a:r>
              <a:rPr lang="hu-HU" sz="3000" b="1" i="1" dirty="0" err="1"/>
              <a:t>impakt</a:t>
            </a:r>
            <a:r>
              <a:rPr lang="hu-HU" sz="3000" b="1" i="1" dirty="0"/>
              <a:t> jelenség valós ismérveinek 50%-a detektálható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3000" b="1" i="1" dirty="0"/>
              <a:t>Egyszerű, házi eszközökkel könnyen elvégezhető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3000" b="1" i="1" dirty="0"/>
              <a:t>Mind oktatási, mind ismeretterjesztő céllal használható módszertan</a:t>
            </a:r>
          </a:p>
        </p:txBody>
      </p:sp>
    </p:spTree>
    <p:extLst>
      <p:ext uri="{BB962C8B-B14F-4D97-AF65-F5344CB8AC3E}">
        <p14:creationId xmlns:p14="http://schemas.microsoft.com/office/powerpoint/2010/main" val="7818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169668" y="1751798"/>
            <a:ext cx="3058905" cy="1639875"/>
          </a:xfrm>
        </p:spPr>
        <p:txBody>
          <a:bodyPr rtlCol="0">
            <a:noAutofit/>
          </a:bodyPr>
          <a:lstStyle/>
          <a:p>
            <a:pPr algn="ctr"/>
            <a:r>
              <a:rPr lang="hu-HU" sz="3500" dirty="0">
                <a:latin typeface="Showcard Gothic" panose="04020904020102020604" pitchFamily="82" charset="0"/>
                <a:ea typeface="+mn-ea"/>
                <a:cs typeface="+mn-cs"/>
              </a:rPr>
              <a:t>Köszönöm a </a:t>
            </a:r>
            <a:br>
              <a:rPr lang="hu-HU" sz="3500" dirty="0">
                <a:latin typeface="Showcard Gothic" panose="04020904020102020604" pitchFamily="82" charset="0"/>
                <a:ea typeface="+mn-ea"/>
                <a:cs typeface="+mn-cs"/>
              </a:rPr>
            </a:br>
            <a:r>
              <a:rPr lang="hu-HU" sz="3500" dirty="0">
                <a:latin typeface="Showcard Gothic" panose="04020904020102020604" pitchFamily="82" charset="0"/>
                <a:ea typeface="+mn-ea"/>
                <a:cs typeface="+mn-cs"/>
              </a:rPr>
              <a:t>figyelmet!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682" y="1385455"/>
            <a:ext cx="3941318" cy="295567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BC47F2B-A81C-4EB4-AD1B-E516157E0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349" y="4519635"/>
            <a:ext cx="1400418" cy="9207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E243B7A-1C50-4E08-B993-7551F5EB1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57" y="4416895"/>
            <a:ext cx="2563190" cy="104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72450" y="294319"/>
            <a:ext cx="4368725" cy="995894"/>
          </a:xfrm>
        </p:spPr>
        <p:txBody>
          <a:bodyPr rtlCol="0"/>
          <a:lstStyle/>
          <a:p>
            <a:pPr rtl="0"/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Meteoritikai</a:t>
            </a:r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fogalomtár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2" y="792266"/>
            <a:ext cx="4163907" cy="585029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1995749" y="6642556"/>
            <a:ext cx="13584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www.asmeteors.org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7679336" y="6642556"/>
            <a:ext cx="25265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hu.pinterest.com/pin/126452702023185977/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91" y="2376106"/>
            <a:ext cx="3212827" cy="3998185"/>
          </a:xfrm>
          <a:prstGeom prst="rect">
            <a:avLst/>
          </a:prstGeom>
          <a:ln>
            <a:solidFill>
              <a:srgbClr val="003618"/>
            </a:solidFill>
          </a:ln>
        </p:spPr>
      </p:pic>
    </p:spTree>
    <p:extLst>
      <p:ext uri="{BB962C8B-B14F-4D97-AF65-F5344CB8AC3E}">
        <p14:creationId xmlns:p14="http://schemas.microsoft.com/office/powerpoint/2010/main" val="34753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85287" y="348528"/>
            <a:ext cx="4387231" cy="859587"/>
          </a:xfrm>
        </p:spPr>
        <p:txBody>
          <a:bodyPr rtlCol="0"/>
          <a:lstStyle/>
          <a:p>
            <a:pPr rtl="0"/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Meteorok és meteorrajok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246373" y="6642556"/>
            <a:ext cx="2869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Balázs, G.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8388278" y="6642556"/>
            <a:ext cx="2136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 : wallpapersafari.com/w/DTNr62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7" y="826723"/>
            <a:ext cx="4277035" cy="5702713"/>
          </a:xfrm>
          <a:prstGeom prst="rect">
            <a:avLst/>
          </a:prstGeom>
          <a:ln>
            <a:solidFill>
              <a:srgbClr val="003618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56" y="3744465"/>
            <a:ext cx="4951060" cy="2784971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7" name="Téglalap 6"/>
          <p:cNvSpPr/>
          <p:nvPr/>
        </p:nvSpPr>
        <p:spPr>
          <a:xfrm>
            <a:off x="4656221" y="2000129"/>
            <a:ext cx="75357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Sporadikus meteorok</a:t>
            </a:r>
          </a:p>
          <a:p>
            <a:pPr marL="342900" lvl="0" indent="-342900" algn="r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Meteorrajok (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Perseidák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stb.; üstökösök és kisbolygók törmeléke; 109P/Swift-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Tuttle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üstökös 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 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Perseidák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Radiáns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(Perseus csillagkép stb.)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ZHR (óránként látható meteorok száma)</a:t>
            </a:r>
          </a:p>
        </p:txBody>
      </p:sp>
    </p:spTree>
    <p:extLst>
      <p:ext uri="{BB962C8B-B14F-4D97-AF65-F5344CB8AC3E}">
        <p14:creationId xmlns:p14="http://schemas.microsoft.com/office/powerpoint/2010/main" val="14931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86625" y="342583"/>
            <a:ext cx="5305425" cy="859587"/>
          </a:xfrm>
        </p:spPr>
        <p:txBody>
          <a:bodyPr rtlCol="0">
            <a:noAutofit/>
          </a:bodyPr>
          <a:lstStyle/>
          <a:p>
            <a:pPr rtl="0"/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Meteoritok forrásai és típusai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2" y="1108109"/>
            <a:ext cx="7318554" cy="5488916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8" name="Szövegdoboz 7"/>
          <p:cNvSpPr txBox="1"/>
          <p:nvPr/>
        </p:nvSpPr>
        <p:spPr>
          <a:xfrm>
            <a:off x="3311624" y="6654418"/>
            <a:ext cx="13584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www.mnh.si.edu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41" y="1340477"/>
            <a:ext cx="3014803" cy="2261103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13" name="Szövegdoboz 12"/>
          <p:cNvSpPr txBox="1"/>
          <p:nvPr/>
        </p:nvSpPr>
        <p:spPr>
          <a:xfrm>
            <a:off x="9291518" y="6653724"/>
            <a:ext cx="2958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Rezsabek Nándor </a:t>
            </a:r>
            <a:r>
              <a:rPr lang="hu-HU" sz="800" i="1" dirty="0" err="1"/>
              <a:t>ScienceBlog</a:t>
            </a:r>
            <a:endParaRPr lang="hu-HU" sz="800" i="1" dirty="0"/>
          </a:p>
        </p:txBody>
      </p:sp>
      <p:sp>
        <p:nvSpPr>
          <p:cNvPr id="14" name="Téglalap 13"/>
          <p:cNvSpPr/>
          <p:nvPr/>
        </p:nvSpPr>
        <p:spPr>
          <a:xfrm>
            <a:off x="7928287" y="3715403"/>
            <a:ext cx="41286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 meteoritok (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Lunar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Marsi meteoritok (Martian, SNC)</a:t>
            </a:r>
          </a:p>
          <a:p>
            <a:pPr marL="457200" lvl="0" indent="-457200" algn="ctr">
              <a:buFont typeface="Symbol" panose="05050102010706020507" pitchFamily="18" charset="2"/>
              <a:buChar char="Þ"/>
            </a:pPr>
            <a:endParaRPr lang="hu-H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29D95A4-6306-4E86-A14F-F4012B9CF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41" y="4506622"/>
            <a:ext cx="3014803" cy="2008795"/>
          </a:xfrm>
          <a:prstGeom prst="rect">
            <a:avLst/>
          </a:prstGeom>
          <a:ln>
            <a:solidFill>
              <a:srgbClr val="003618"/>
            </a:solidFill>
          </a:ln>
        </p:spPr>
      </p:pic>
    </p:spTree>
    <p:extLst>
      <p:ext uri="{BB962C8B-B14F-4D97-AF65-F5344CB8AC3E}">
        <p14:creationId xmlns:p14="http://schemas.microsoft.com/office/powerpoint/2010/main" val="17322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28044" y="328872"/>
            <a:ext cx="4138480" cy="927911"/>
          </a:xfrm>
        </p:spPr>
        <p:txBody>
          <a:bodyPr rtlCol="0">
            <a:norm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Meteoritbecsapódások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465" y="2436078"/>
            <a:ext cx="3275639" cy="2161644"/>
          </a:xfrm>
          <a:prstGeom prst="rect">
            <a:avLst/>
          </a:prstGeom>
          <a:ln>
            <a:solidFill>
              <a:srgbClr val="003618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" y="967564"/>
            <a:ext cx="5692112" cy="5621476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2405764" y="6666345"/>
            <a:ext cx="13584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theobjectreport.com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0824340" y="6655164"/>
            <a:ext cx="17915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animalnewyork.com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465" y="4752753"/>
            <a:ext cx="3259332" cy="1833375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9" name="Szövegdoboz 8"/>
          <p:cNvSpPr txBox="1"/>
          <p:nvPr/>
        </p:nvSpPr>
        <p:spPr>
          <a:xfrm>
            <a:off x="8759465" y="6666345"/>
            <a:ext cx="17915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www.edupic.net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0105454" y="1935110"/>
            <a:ext cx="215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Impakt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kráter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5789761" y="1935110"/>
            <a:ext cx="2048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Impaktor</a:t>
            </a:r>
            <a:endParaRPr lang="hu-H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02" y="3589596"/>
            <a:ext cx="2699969" cy="2996532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13" name="Szövegdoboz 12"/>
          <p:cNvSpPr txBox="1"/>
          <p:nvPr/>
        </p:nvSpPr>
        <p:spPr>
          <a:xfrm>
            <a:off x="6352177" y="6666345"/>
            <a:ext cx="1884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www.geological-digressions.com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6063174" y="3103953"/>
            <a:ext cx="2877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Impakt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esemény</a:t>
            </a:r>
          </a:p>
        </p:txBody>
      </p:sp>
    </p:spTree>
    <p:extLst>
      <p:ext uri="{BB962C8B-B14F-4D97-AF65-F5344CB8AC3E}">
        <p14:creationId xmlns:p14="http://schemas.microsoft.com/office/powerpoint/2010/main" val="26413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91625" y="357836"/>
            <a:ext cx="3116984" cy="894523"/>
          </a:xfrm>
        </p:spPr>
        <p:txBody>
          <a:bodyPr rtlCol="0">
            <a:noAutofit/>
          </a:bodyPr>
          <a:lstStyle/>
          <a:p>
            <a:pPr rtl="0"/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Meteoritkráterek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" y="1344167"/>
            <a:ext cx="8373399" cy="4866969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3974221" y="6642556"/>
            <a:ext cx="17918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agatelady.blogspot.com 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914" y="2899531"/>
            <a:ext cx="4355196" cy="2449798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8" name="Szövegdoboz 7"/>
          <p:cNvSpPr txBox="1"/>
          <p:nvPr/>
        </p:nvSpPr>
        <p:spPr>
          <a:xfrm>
            <a:off x="8772133" y="6642556"/>
            <a:ext cx="3109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Meteoritkráter Expedíció/Rezsabek Nándor </a:t>
            </a:r>
            <a:r>
              <a:rPr lang="hu-HU" sz="800" i="1" dirty="0" err="1"/>
              <a:t>ScienceBlog</a:t>
            </a:r>
            <a:endParaRPr lang="hu-HU" sz="800" i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8304904" y="2191644"/>
            <a:ext cx="3906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r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 földi meteoritkráter</a:t>
            </a:r>
          </a:p>
          <a:p>
            <a:pPr marL="342900" lvl="0" indent="-342900" algn="r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Legközelebb a lengyel </a:t>
            </a:r>
            <a:r>
              <a:rPr lang="hu-H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Morasko</a:t>
            </a:r>
            <a:endParaRPr lang="hu-H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19267" y="360922"/>
            <a:ext cx="3881992" cy="841249"/>
          </a:xfrm>
        </p:spPr>
        <p:txBody>
          <a:bodyPr rtlCol="0">
            <a:noAutofit/>
          </a:bodyPr>
          <a:lstStyle/>
          <a:p>
            <a:pPr rtl="0"/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Meteoritkráter típusok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8489578" y="5467316"/>
            <a:ext cx="389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Központi gyűrűs kráter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95" y="1426464"/>
            <a:ext cx="8624248" cy="5093208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12" name="Szövegdoboz 11"/>
          <p:cNvSpPr txBox="1"/>
          <p:nvPr/>
        </p:nvSpPr>
        <p:spPr>
          <a:xfrm>
            <a:off x="4106036" y="6663566"/>
            <a:ext cx="1664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www.ianmorison.com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202" y="2900231"/>
            <a:ext cx="2548554" cy="2542847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14" name="Szövegdoboz 13"/>
          <p:cNvSpPr txBox="1"/>
          <p:nvPr/>
        </p:nvSpPr>
        <p:spPr>
          <a:xfrm>
            <a:off x="10065032" y="6661637"/>
            <a:ext cx="12722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marsed.asu.edu</a:t>
            </a:r>
          </a:p>
        </p:txBody>
      </p:sp>
      <p:sp>
        <p:nvSpPr>
          <p:cNvPr id="4" name="Téglalap 3"/>
          <p:cNvSpPr/>
          <p:nvPr/>
        </p:nvSpPr>
        <p:spPr>
          <a:xfrm>
            <a:off x="4752011" y="3244334"/>
            <a:ext cx="2687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r">
              <a:buFont typeface="Arial" panose="020B0604020202020204" pitchFamily="34" charset="0"/>
              <a:buChar char="•"/>
            </a:pPr>
            <a:r>
              <a:rPr lang="hu-HU" b="1" dirty="0"/>
              <a:t>Központi gyűrűs kráter</a:t>
            </a:r>
          </a:p>
        </p:txBody>
      </p:sp>
    </p:spTree>
    <p:extLst>
      <p:ext uri="{BB962C8B-B14F-4D97-AF65-F5344CB8AC3E}">
        <p14:creationId xmlns:p14="http://schemas.microsoft.com/office/powerpoint/2010/main" val="2755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96101" y="495300"/>
            <a:ext cx="5353049" cy="575357"/>
          </a:xfrm>
        </p:spPr>
        <p:txBody>
          <a:bodyPr rtlCol="0">
            <a:norm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szimuláció modellje és menete</a:t>
            </a:r>
            <a:r>
              <a:rPr lang="hu-HU" dirty="0"/>
              <a:t>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9521237-D0B9-4689-BC3C-D8A2F8C149A2}"/>
              </a:ext>
            </a:extLst>
          </p:cNvPr>
          <p:cNvSpPr txBox="1"/>
          <p:nvPr/>
        </p:nvSpPr>
        <p:spPr>
          <a:xfrm>
            <a:off x="256271" y="2484708"/>
            <a:ext cx="3772056" cy="40934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szimuláció modellje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Fizikai modell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Házi eszköztárral is elkészíthető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Összetevői: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Ételtároló doboz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Finomliszt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Virágföld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Üveggolyó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Az adatrögzítés eszközei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Vizuális megfigyelés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Videókamera/mobil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Állvány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10A2196-C615-4645-A8FE-7436217F086E}"/>
              </a:ext>
            </a:extLst>
          </p:cNvPr>
          <p:cNvSpPr txBox="1"/>
          <p:nvPr/>
        </p:nvSpPr>
        <p:spPr>
          <a:xfrm>
            <a:off x="4256845" y="1959218"/>
            <a:ext cx="7755696" cy="37856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szimuláció menete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A fizikai modell elkészítése</a:t>
            </a:r>
          </a:p>
          <a:p>
            <a:pPr marL="1257300" lvl="3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Egy réteg liszt elhelyezése az ételtároló-doboz alján</a:t>
            </a:r>
          </a:p>
          <a:p>
            <a:pPr marL="1257300" lvl="3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Egy réteg virágföld elhelyezése a lisztréteg felett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A szimuláció lefolytatása</a:t>
            </a:r>
          </a:p>
          <a:p>
            <a:pPr marL="1257300" lvl="3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Üveggolyó belehajítása az ételtároló dobozban elhelyezett rétegekbe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A szimuláció menetének és eredményének rögzítése</a:t>
            </a:r>
          </a:p>
          <a:p>
            <a:pPr marL="1257300" lvl="3" indent="-342900" algn="just">
              <a:buFont typeface="Arial" panose="020B0604020202020204" pitchFamily="34" charset="0"/>
              <a:buChar char="•"/>
            </a:pPr>
            <a:r>
              <a:rPr lang="hu-HU" sz="2000" b="1" i="1" dirty="0" err="1"/>
              <a:t>Makroszkópikus</a:t>
            </a:r>
            <a:r>
              <a:rPr lang="hu-HU" sz="2000" b="1" i="1" dirty="0"/>
              <a:t> megfigyelés</a:t>
            </a:r>
          </a:p>
          <a:p>
            <a:pPr marL="1257300" lvl="3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Fényképfelvételek készítése</a:t>
            </a:r>
          </a:p>
          <a:p>
            <a:pPr marL="1257300" lvl="3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Videó készítése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000" b="1" i="1" dirty="0"/>
              <a:t>A szimuláció kiértékelése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9C53621-174C-455E-A424-3DE32A732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86" y="4658218"/>
            <a:ext cx="3228269" cy="1919918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E210A982-BB1C-43C8-9D12-F8AC07C417C2}"/>
              </a:ext>
            </a:extLst>
          </p:cNvPr>
          <p:cNvSpPr txBox="1"/>
          <p:nvPr/>
        </p:nvSpPr>
        <p:spPr>
          <a:xfrm>
            <a:off x="9628111" y="6653724"/>
            <a:ext cx="2958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Rezsabek Nándor </a:t>
            </a:r>
            <a:r>
              <a:rPr lang="hu-HU" sz="800" i="1" dirty="0" err="1"/>
              <a:t>ScienceBlog</a:t>
            </a:r>
            <a:endParaRPr lang="hu-HU" sz="800" i="1" dirty="0"/>
          </a:p>
        </p:txBody>
      </p:sp>
    </p:spTree>
    <p:extLst>
      <p:ext uri="{BB962C8B-B14F-4D97-AF65-F5344CB8AC3E}">
        <p14:creationId xmlns:p14="http://schemas.microsoft.com/office/powerpoint/2010/main" val="37278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99F444-FCBD-B140-9C05-E443FA08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451" y="451631"/>
            <a:ext cx="3819524" cy="598367"/>
          </a:xfrm>
        </p:spPr>
        <p:txBody>
          <a:bodyPr rtlCol="0">
            <a:norm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szimuláció felvétele</a:t>
            </a:r>
          </a:p>
        </p:txBody>
      </p:sp>
      <p:pic>
        <p:nvPicPr>
          <p:cNvPr id="3" name="Impakt jelenség szimulációja házi eszközökkel">
            <a:hlinkClick r:id="" action="ppaction://media"/>
            <a:extLst>
              <a:ext uri="{FF2B5EF4-FFF2-40B4-BE49-F238E27FC236}">
                <a16:creationId xmlns:a16="http://schemas.microsoft.com/office/drawing/2014/main" id="{CA99BB66-0D93-47A3-B1A4-8D9A98AFF5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73" y="1049998"/>
            <a:ext cx="10022974" cy="5633522"/>
          </a:xfrm>
          <a:prstGeom prst="rect">
            <a:avLst/>
          </a:prstGeom>
          <a:ln>
            <a:solidFill>
              <a:srgbClr val="003618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9DBDDDA-058C-4001-A008-3E434E743C1E}"/>
              </a:ext>
            </a:extLst>
          </p:cNvPr>
          <p:cNvSpPr txBox="1"/>
          <p:nvPr/>
        </p:nvSpPr>
        <p:spPr>
          <a:xfrm>
            <a:off x="10011512" y="6683520"/>
            <a:ext cx="25526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i="1" dirty="0"/>
              <a:t>Forrás: Rezsabek Nándor </a:t>
            </a:r>
            <a:r>
              <a:rPr lang="hu-HU" sz="800" i="1" dirty="0" err="1"/>
              <a:t>ScienceBlog</a:t>
            </a:r>
            <a:r>
              <a:rPr lang="hu-HU" sz="800" i="1" dirty="0"/>
              <a:t>/Rezsabek L.</a:t>
            </a:r>
          </a:p>
        </p:txBody>
      </p:sp>
    </p:spTree>
    <p:extLst>
      <p:ext uri="{BB962C8B-B14F-4D97-AF65-F5344CB8AC3E}">
        <p14:creationId xmlns:p14="http://schemas.microsoft.com/office/powerpoint/2010/main" val="9846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ntárgyak (16x9)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419_TF03462902_TF03462902.potx" id="{711BB55B-6383-43AD-BB93-6188E6D13E37}" vid="{FD3535DD-923D-46A9-8F4C-32FAD9F52145}"/>
    </a:ext>
  </a:extLst>
</a:theme>
</file>

<file path=ppt/theme/theme2.xml><?xml version="1.0" encoding="utf-8"?>
<a:theme xmlns:a="http://schemas.openxmlformats.org/drawingml/2006/main" name="Office-téma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6677</TotalTime>
  <Words>619</Words>
  <Application>Microsoft Office PowerPoint</Application>
  <PresentationFormat>Szélesvásznú</PresentationFormat>
  <Paragraphs>106</Paragraphs>
  <Slides>13</Slides>
  <Notes>13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0" baseType="lpstr">
      <vt:lpstr>Arial</vt:lpstr>
      <vt:lpstr>Bahnschrift SemiBold Condensed</vt:lpstr>
      <vt:lpstr>Calibri</vt:lpstr>
      <vt:lpstr>Showcard Gothic</vt:lpstr>
      <vt:lpstr>Symbol</vt:lpstr>
      <vt:lpstr>Wingdings</vt:lpstr>
      <vt:lpstr>Tantárgyak (16x9)</vt:lpstr>
      <vt:lpstr>Meteoritbecsapódások szimulációja</vt:lpstr>
      <vt:lpstr>Meteoritikai fogalomtár</vt:lpstr>
      <vt:lpstr>Meteorok és meteorrajok</vt:lpstr>
      <vt:lpstr>Meteoritok forrásai és típusai</vt:lpstr>
      <vt:lpstr>Meteoritbecsapódások</vt:lpstr>
      <vt:lpstr>Meteoritkráterek</vt:lpstr>
      <vt:lpstr>Meteoritkráter típusok</vt:lpstr>
      <vt:lpstr>A szimuláció modellje és menete </vt:lpstr>
      <vt:lpstr>A szimuláció felvétele</vt:lpstr>
      <vt:lpstr>A szimuláció kiértékelése</vt:lpstr>
      <vt:lpstr>A szimuláció kiértékelése</vt:lpstr>
      <vt:lpstr>A szimuláció összefoglalása</vt:lpstr>
      <vt:lpstr>Köszönöm a  figyelmet!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 elrendezés</dc:title>
  <dc:creator>Rezsabek Nándor</dc:creator>
  <cp:lastModifiedBy>Rezsabek Nándor</cp:lastModifiedBy>
  <cp:revision>570</cp:revision>
  <dcterms:created xsi:type="dcterms:W3CDTF">2018-04-11T11:32:59Z</dcterms:created>
  <dcterms:modified xsi:type="dcterms:W3CDTF">2022-11-22T17:04:33Z</dcterms:modified>
</cp:coreProperties>
</file>