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5" r:id="rId3"/>
    <p:sldId id="266" r:id="rId4"/>
    <p:sldId id="267" r:id="rId5"/>
    <p:sldId id="268" r:id="rId6"/>
    <p:sldId id="285" r:id="rId7"/>
    <p:sldId id="269" r:id="rId8"/>
    <p:sldId id="272" r:id="rId9"/>
    <p:sldId id="286" r:id="rId10"/>
    <p:sldId id="274" r:id="rId11"/>
    <p:sldId id="277" r:id="rId12"/>
    <p:sldId id="288" r:id="rId13"/>
    <p:sldId id="276" r:id="rId14"/>
    <p:sldId id="28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zdőlap" id="{E75E278A-FF0E-49A4-B170-79828D63BBAD}">
          <p14:sldIdLst>
            <p14:sldId id="265"/>
            <p14:sldId id="266"/>
            <p14:sldId id="267"/>
            <p14:sldId id="268"/>
            <p14:sldId id="285"/>
            <p14:sldId id="269"/>
            <p14:sldId id="272"/>
            <p14:sldId id="286"/>
            <p14:sldId id="274"/>
            <p14:sldId id="277"/>
            <p14:sldId id="288"/>
            <p14:sldId id="276"/>
            <p14:sldId id="287"/>
            <p14:sldId id="270"/>
          </p14:sldIdLst>
        </p14:section>
        <p14:section name="Tervezés,Lenyűgöző hatás, Közös munkavégzés" id="{B9B51309-D148-4332-87C2-07BE32FBCA3B}">
          <p14:sldIdLst/>
        </p14:section>
        <p14:section name="További információ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Szerző" initials="S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120" d="100"/>
          <a:sy n="120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7EA50-6FF8-4752-819C-94FB1103531A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DBFD4-2537-461A-A3E9-303877D252F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5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955909-F0FF-487A-B991-ADB69BDA3F22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altLang="hu-H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B67B181-7B75-4D86-B583-612FBAC491FC}" type="slidenum">
              <a:rPr lang="hu-HU" altLang="hu-HU" sz="1200"/>
              <a:pPr algn="r">
                <a:buClrTx/>
                <a:buFontTx/>
                <a:buNone/>
              </a:pPr>
              <a:t>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7198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CBCD9-B426-488B-9B4F-F24D209E3151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855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A7F13A-4C58-40FA-94F8-B8AC799A7863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774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62306-9208-463A-AFA7-114722F82FD7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635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B1F36C-D677-4194-BB78-E5717BD86712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505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8E1EE4-FAF0-48AE-90DB-C3EE7C25B6C9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470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8E1EE4-FAF0-48AE-90DB-C3EE7C25B6C9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760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7732E8-6A7E-4276-A4A7-A0BD67DAC91E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687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764E84-EF16-4501-983F-05FDE241CC0E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599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44C17-AB9B-48EA-812D-77F46A63E216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167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34D5B0-D114-4721-9C41-54E94FAB8CB1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0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Mintaszöveg szerkesztése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Második szint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Harmadik szint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Negyedik szint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Mintaszöveg szerkesztése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Második szint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Harmadik szint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Negyedik szint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Mintaszöveg szerkesztése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Második szint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Harmadik szint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Negyedik szint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Mintaszöveg szerkesztése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Második szint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Harmadik szint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Negyedik szint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églalap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Mintaszöveg szerkesztése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Második szint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Harmadik szint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Negyedik szint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hu-HU" smtClean="0"/>
              <a:t>2019. 09. 22.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514902" y="545910"/>
            <a:ext cx="7710986" cy="55136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Romák és az „elengedés rítusai</a:t>
            </a:r>
            <a:br>
              <a:rPr lang="hu-HU" altLang="hu-HU" sz="2400" b="1" dirty="0">
                <a:latin typeface="Verdana" panose="020B0604030504040204" pitchFamily="34" charset="0"/>
              </a:rPr>
            </a:br>
            <a:br>
              <a:rPr lang="hu-HU" altLang="hu-HU" sz="2400" b="1" dirty="0">
                <a:latin typeface="Verdana" panose="020B0604030504040204" pitchFamily="34" charset="0"/>
              </a:rPr>
            </a:br>
            <a:br>
              <a:rPr lang="hu-HU" altLang="hu-HU" sz="2400" b="1" dirty="0">
                <a:latin typeface="Verdana" panose="020B0604030504040204" pitchFamily="34" charset="0"/>
              </a:rPr>
            </a:br>
            <a:br>
              <a:rPr lang="hu-HU" altLang="hu-HU" sz="2400" b="1" dirty="0">
                <a:latin typeface="Verdana" panose="020B0604030504040204" pitchFamily="34" charset="0"/>
              </a:rPr>
            </a:br>
            <a:endParaRPr lang="hu-HU" altLang="hu-HU" sz="2400" b="1" dirty="0">
              <a:latin typeface="Verdana" panose="020B0604030504040204" pitchFamily="34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2400" b="1" dirty="0" err="1">
                <a:latin typeface="Verdana" panose="020B0604030504040204" pitchFamily="34" charset="0"/>
              </a:rPr>
              <a:t>Nótár</a:t>
            </a:r>
            <a:r>
              <a:rPr lang="hu-HU" altLang="hu-HU" sz="2400" b="1" dirty="0">
                <a:latin typeface="Verdana" panose="020B0604030504040204" pitchFamily="34" charset="0"/>
              </a:rPr>
              <a:t> Ilona- </a:t>
            </a:r>
          </a:p>
          <a:p>
            <a:pPr algn="ctr">
              <a:buClrTx/>
              <a:buFontTx/>
              <a:buNone/>
            </a:pPr>
            <a:r>
              <a:rPr lang="hu-HU" altLang="hu-HU" sz="2400" b="1" dirty="0" err="1">
                <a:latin typeface="Verdana" panose="020B0604030504040204" pitchFamily="34" charset="0"/>
              </a:rPr>
              <a:t>Wesley</a:t>
            </a:r>
            <a:r>
              <a:rPr lang="hu-HU" altLang="hu-HU" sz="2400" b="1" dirty="0">
                <a:latin typeface="Verdana" panose="020B0604030504040204" pitchFamily="34" charset="0"/>
              </a:rPr>
              <a:t> János Főiskola- Doktori előkészítő hallgató</a:t>
            </a:r>
            <a:endParaRPr lang="hu-HU" altLang="hu-HU" sz="1600" dirty="0">
              <a:latin typeface="Verdana" panose="020B0604030504040204" pitchFamily="34" charset="0"/>
            </a:endParaRPr>
          </a:p>
          <a:p>
            <a:pPr algn="ctr" eaLnBrk="0" hangingPunct="0">
              <a:buClrTx/>
              <a:buFontTx/>
              <a:buNone/>
            </a:pPr>
            <a:endParaRPr lang="hu-HU" altLang="hu-HU" sz="1600" dirty="0">
              <a:latin typeface="Verdana" panose="020B0604030504040204" pitchFamily="34" charset="0"/>
            </a:endParaRPr>
          </a:p>
          <a:p>
            <a:pPr algn="ctr" eaLnBrk="0" hangingPunct="0">
              <a:buClrTx/>
              <a:buFontTx/>
              <a:buNone/>
            </a:pPr>
            <a:endParaRPr lang="hu-HU" altLang="hu-HU" sz="1600" dirty="0">
              <a:latin typeface="Verdana" panose="020B0604030504040204" pitchFamily="34" charset="0"/>
            </a:endParaRPr>
          </a:p>
          <a:p>
            <a:pPr algn="ctr" eaLnBrk="0" hangingPunct="0">
              <a:buClrTx/>
              <a:buFontTx/>
              <a:buNone/>
            </a:pPr>
            <a:endParaRPr lang="hu-HU" altLang="hu-HU" sz="1600" dirty="0">
              <a:latin typeface="Verdana" panose="020B0604030504040204" pitchFamily="34" charset="0"/>
            </a:endParaRPr>
          </a:p>
          <a:p>
            <a:pPr algn="ctr" eaLnBrk="0" hangingPunct="0">
              <a:buClrTx/>
              <a:buFontTx/>
              <a:buNone/>
            </a:pPr>
            <a:endParaRPr lang="hu-HU" altLang="hu-HU" sz="1600" dirty="0">
              <a:latin typeface="Verdana" panose="020B0604030504040204" pitchFamily="34" charset="0"/>
            </a:endParaRPr>
          </a:p>
          <a:p>
            <a:pPr algn="ctr" eaLnBrk="0" hangingPunct="0">
              <a:buClrTx/>
              <a:buFontTx/>
              <a:buNone/>
            </a:pPr>
            <a:r>
              <a:rPr lang="hu-HU" altLang="hu-HU" sz="1600" dirty="0">
                <a:latin typeface="Verdana" panose="020B0604030504040204" pitchFamily="34" charset="0"/>
              </a:rPr>
              <a:t>A</a:t>
            </a:r>
            <a:r>
              <a:rPr lang="hu-HU" altLang="hu-HU" sz="2400" dirty="0">
                <a:latin typeface="Verdana" panose="020B0604030504040204" pitchFamily="34" charset="0"/>
              </a:rPr>
              <a:t> </a:t>
            </a:r>
            <a:r>
              <a:rPr lang="hu-HU" altLang="hu-HU" sz="1600" dirty="0">
                <a:latin typeface="Verdana" panose="020B0604030504040204" pitchFamily="34" charset="0"/>
              </a:rPr>
              <a:t>prezentáció egy része egy 2012-ben készült kutatás alapján készült. </a:t>
            </a:r>
            <a:r>
              <a:rPr lang="hu-HU" altLang="hu-HU" sz="1200" dirty="0">
                <a:latin typeface="Verdana" panose="020B0604030504040204" pitchFamily="34" charset="0"/>
              </a:rPr>
              <a:t>További munkatársak:</a:t>
            </a:r>
            <a:r>
              <a:rPr lang="hu-HU" altLang="hu-HU" sz="1200" dirty="0"/>
              <a:t>ROHÁNSZKY Magda, SZABÓNÉ KÁRMÁN Judit, KONKOLŸ THEGE Barna)</a:t>
            </a:r>
          </a:p>
          <a:p>
            <a:pPr algn="ctr" eaLnBrk="0" hangingPunct="0">
              <a:buClrTx/>
              <a:buFontTx/>
              <a:buNone/>
            </a:pPr>
            <a:r>
              <a:rPr lang="hu-HU" altLang="hu-HU" sz="1200" dirty="0"/>
              <a:t>(Megjelent: LAM Tudomány, Orvoslás és betegség szaklap)</a:t>
            </a:r>
            <a:br>
              <a:rPr lang="hu-HU" altLang="hu-HU" sz="12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hu-HU" altLang="hu-HU" sz="1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00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600201" y="179389"/>
            <a:ext cx="7489208" cy="6276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Csoportos vonulás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>
                <a:latin typeface="Verdana" panose="020B0604030504040204" pitchFamily="34" charset="0"/>
              </a:rPr>
              <a:t>Spiritualitás, látható és láthatatlan világ</a:t>
            </a: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>
                <a:latin typeface="Verdana" panose="020B0604030504040204" pitchFamily="34" charset="0"/>
              </a:rPr>
              <a:t>Elengedés rítusa („amit még meg tudok tenni”)</a:t>
            </a: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>
                <a:latin typeface="Verdana" panose="020B0604030504040204" pitchFamily="34" charset="0"/>
              </a:rPr>
              <a:t>Vitás ügyek intézése</a:t>
            </a: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 err="1">
                <a:latin typeface="Verdana" panose="020B0604030504040204" pitchFamily="34" charset="0"/>
              </a:rPr>
              <a:t>Patyiv</a:t>
            </a:r>
            <a:r>
              <a:rPr lang="hu-HU" altLang="hu-HU" sz="2600" b="1" dirty="0">
                <a:latin typeface="Verdana" panose="020B0604030504040204" pitchFamily="34" charset="0"/>
              </a:rPr>
              <a:t> része a hangos siratás: tisztesség</a:t>
            </a: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>
                <a:latin typeface="Verdana" panose="020B0604030504040204" pitchFamily="34" charset="0"/>
              </a:rPr>
              <a:t>Ok: még utoljára mindenki lássa és útjára engedje az elmenőt</a:t>
            </a:r>
          </a:p>
          <a:p>
            <a:pPr marL="342900" indent="-342900">
              <a:lnSpc>
                <a:spcPct val="91000"/>
              </a:lnSpc>
              <a:buClrTx/>
              <a:buFontTx/>
              <a:buChar char="-"/>
            </a:pPr>
            <a:r>
              <a:rPr lang="hu-HU" altLang="hu-HU" sz="2600" b="1" dirty="0">
                <a:latin typeface="Verdana" panose="020B0604030504040204" pitchFamily="34" charset="0"/>
              </a:rPr>
              <a:t>Kommunikációs technika, javaslat</a:t>
            </a:r>
          </a:p>
          <a:p>
            <a:pPr algn="ctr">
              <a:lnSpc>
                <a:spcPct val="91000"/>
              </a:lnSpc>
            </a:pPr>
            <a:endParaRPr lang="hu-HU" altLang="hu-HU" sz="2800" b="1" i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28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55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4" y="818866"/>
            <a:ext cx="5636494" cy="54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563687" y="614148"/>
            <a:ext cx="7634904" cy="55273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lnSpc>
                <a:spcPct val="91000"/>
              </a:lnSpc>
              <a:buClrTx/>
              <a:buFontTx/>
              <a:buNone/>
            </a:pPr>
            <a:endParaRPr lang="hu-HU" altLang="hu-HU" sz="2400" b="1" dirty="0">
              <a:latin typeface="Verdana" panose="020B0604030504040204" pitchFamily="34" charset="0"/>
            </a:endParaRPr>
          </a:p>
          <a:p>
            <a:pPr>
              <a:lnSpc>
                <a:spcPct val="91000"/>
              </a:lnSpc>
              <a:buClrTx/>
              <a:buFontTx/>
              <a:buNone/>
            </a:pPr>
            <a:endParaRPr lang="hu-HU" altLang="hu-HU" sz="24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Csoportos gyász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</a:pPr>
            <a:r>
              <a:rPr lang="en-US" altLang="hu-HU" sz="2800" b="1" i="1" dirty="0">
                <a:latin typeface="Verdana" panose="020B0604030504040204" pitchFamily="34" charset="0"/>
              </a:rPr>
              <a:t>„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Rózsaszín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pamutzokni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volt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rajta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, mint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az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örök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gyerekeken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,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jó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meleg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,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mert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érszűkülete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volt, s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mindig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fázott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lába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.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kedvenc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papucsot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adták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rá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testvéreim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.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Szépen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ki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is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lakkozták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körmeit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.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Kifestették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száját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,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elrendezték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a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szép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haját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,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lila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ruhát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adtak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rá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.”  (Li </a:t>
            </a:r>
            <a:r>
              <a:rPr lang="en-US" altLang="hu-HU" sz="2800" b="1" i="1" dirty="0" err="1">
                <a:latin typeface="Times New Roman" panose="02020603050405020304" pitchFamily="18" charset="0"/>
              </a:rPr>
              <a:t>elmondása</a:t>
            </a:r>
            <a:r>
              <a:rPr lang="en-US" altLang="hu-HU" sz="2800" b="1" i="1" dirty="0">
                <a:latin typeface="Times New Roman" panose="02020603050405020304" pitchFamily="18" charset="0"/>
              </a:rPr>
              <a:t>)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>
              <a:lnSpc>
                <a:spcPct val="91000"/>
              </a:lnSpc>
              <a:buClrTx/>
              <a:buFontTx/>
              <a:buNone/>
            </a:pPr>
            <a:endParaRPr lang="hu-HU" altLang="hu-HU" sz="2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69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07" y="1050878"/>
            <a:ext cx="6933843" cy="44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703388" y="179388"/>
            <a:ext cx="7304134" cy="60690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hu-HU" altLang="hu-HU" sz="2000" b="1" u="sng" dirty="0">
              <a:latin typeface="Verdana" panose="020B0604030504040204" pitchFamily="34" charset="0"/>
            </a:endParaRP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hu-HU" altLang="hu-HU" sz="2000" b="1" u="sng" dirty="0">
                <a:latin typeface="Verdana" panose="020B0604030504040204" pitchFamily="34" charset="0"/>
              </a:rPr>
              <a:t>Összefoglalás: 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hu-HU" altLang="hu-HU" sz="2000" b="1" dirty="0">
                <a:latin typeface="Verdana" panose="020B0604030504040204" pitchFamily="34" charset="0"/>
              </a:rPr>
              <a:t>- A roma népcsoport sajátos betegségfelfogással, és tradíciókkal rendelkeznek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hu-HU" altLang="hu-HU" sz="2000" b="1" dirty="0">
                <a:latin typeface="Verdana" panose="020B0604030504040204" pitchFamily="34" charset="0"/>
              </a:rPr>
              <a:t>- Betegségfelfogás erősen a halálhoz kötődik</a:t>
            </a:r>
          </a:p>
          <a:p>
            <a:pPr algn="just">
              <a:lnSpc>
                <a:spcPct val="101000"/>
              </a:lnSpc>
              <a:buClrTx/>
              <a:buFontTx/>
              <a:buNone/>
            </a:pPr>
            <a:r>
              <a:rPr lang="hu-HU" altLang="hu-HU" sz="2000" b="1" dirty="0">
                <a:latin typeface="Verdana" panose="020B0604030504040204" pitchFamily="34" charset="0"/>
              </a:rPr>
              <a:t>- A család a legfontosabb érték, mely meghatározza a betegséghez és halálhoz való viszonyt és egymáshoz fűződő kötődésüket</a:t>
            </a:r>
          </a:p>
          <a:p>
            <a:pPr algn="just">
              <a:lnSpc>
                <a:spcPct val="101000"/>
              </a:lnSpc>
              <a:buClrTx/>
              <a:buFontTx/>
              <a:buNone/>
            </a:pPr>
            <a:r>
              <a:rPr lang="hu-HU" altLang="hu-HU" sz="2000" b="1" dirty="0">
                <a:latin typeface="Verdana" panose="020B0604030504040204" pitchFamily="34" charset="0"/>
              </a:rPr>
              <a:t>- Az egészségügyi dolgozók és a romák közötti kommunikáció nehezített </a:t>
            </a:r>
          </a:p>
          <a:p>
            <a:pPr algn="just">
              <a:lnSpc>
                <a:spcPct val="101000"/>
              </a:lnSpc>
              <a:buClrTx/>
              <a:buFontTx/>
              <a:buNone/>
            </a:pPr>
            <a:r>
              <a:rPr lang="hu-HU" altLang="hu-HU" sz="2000" b="1" dirty="0">
                <a:latin typeface="Verdana" panose="020B0604030504040204" pitchFamily="34" charset="0"/>
              </a:rPr>
              <a:t>(a romák kultúrájának nem ismerete miatt, egymástól való félelem és sztereotípiák okán, információáramlás nehezített, teljes mértékű kiszolgáltatottság érzés, nem jellemző az alternatív módszerek használata</a:t>
            </a:r>
            <a:r>
              <a:rPr lang="hu-HU" altLang="hu-HU" b="1" dirty="0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hu-HU" altLang="hu-HU" sz="1400" b="1" dirty="0">
                <a:latin typeface="Verdana" panose="020B0604030504040204" pitchFamily="34" charset="0"/>
              </a:rPr>
              <a:t>(anyagi helyzet)</a:t>
            </a:r>
            <a:r>
              <a:rPr lang="hu-HU" altLang="hu-HU" b="1" dirty="0">
                <a:latin typeface="Verdana" panose="020B0604030504040204" pitchFamily="34" charset="0"/>
              </a:rPr>
              <a:t>)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endParaRPr lang="hu-HU" altLang="hu-HU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1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616123" y="539749"/>
            <a:ext cx="7882720" cy="5820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lnSpc>
                <a:spcPct val="91000"/>
              </a:lnSpc>
              <a:spcBef>
                <a:spcPts val="700"/>
              </a:spcBef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spcBef>
                <a:spcPts val="700"/>
              </a:spcBef>
            </a:pPr>
            <a:r>
              <a:rPr lang="hu-HU" altLang="hu-HU" sz="2400" b="1" u="sng" dirty="0">
                <a:latin typeface="Verdana" panose="020B0604030504040204" pitchFamily="34" charset="0"/>
              </a:rPr>
              <a:t>Lehetséges konfliktusforrások :</a:t>
            </a:r>
            <a:r>
              <a:rPr lang="hu-HU" altLang="hu-HU" sz="2400" b="1" dirty="0"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91000"/>
              </a:lnSpc>
              <a:spcBef>
                <a:spcPts val="700"/>
              </a:spcBef>
            </a:pPr>
            <a:r>
              <a:rPr lang="hu-HU" altLang="hu-HU" sz="2400" b="1" dirty="0">
                <a:latin typeface="Verdana" panose="020B0604030504040204" pitchFamily="34" charset="0"/>
              </a:rPr>
              <a:t>- </a:t>
            </a:r>
            <a:r>
              <a:rPr lang="hu-HU" altLang="hu-HU" sz="2000" b="1" dirty="0">
                <a:latin typeface="Verdana" panose="020B0604030504040204" pitchFamily="34" charset="0"/>
              </a:rPr>
              <a:t>Betegségfelfogás (mikor beteg a beteg) </a:t>
            </a:r>
          </a:p>
          <a:p>
            <a:pPr marL="342900" indent="-342900">
              <a:lnSpc>
                <a:spcPct val="91000"/>
              </a:lnSpc>
              <a:spcBef>
                <a:spcPts val="700"/>
              </a:spcBef>
              <a:buFontTx/>
              <a:buChar char="-"/>
            </a:pPr>
            <a:r>
              <a:rPr lang="hu-HU" altLang="hu-HU" sz="2000" b="1" dirty="0">
                <a:latin typeface="Verdana" panose="020B0604030504040204" pitchFamily="34" charset="0"/>
              </a:rPr>
              <a:t>Család szerepe (sokan együtt)</a:t>
            </a:r>
          </a:p>
          <a:p>
            <a:pPr marL="342900" indent="-342900">
              <a:lnSpc>
                <a:spcPct val="91000"/>
              </a:lnSpc>
              <a:spcBef>
                <a:spcPts val="700"/>
              </a:spcBef>
              <a:buFontTx/>
              <a:buChar char="-"/>
            </a:pPr>
            <a:r>
              <a:rPr lang="hu-HU" altLang="hu-HU" sz="2000" b="1" dirty="0">
                <a:latin typeface="Verdana" panose="020B0604030504040204" pitchFamily="34" charset="0"/>
              </a:rPr>
              <a:t>Szemérmesség, szabályok hagyományok (vetkőzés, nemiséghez </a:t>
            </a:r>
            <a:r>
              <a:rPr lang="hu-HU" altLang="hu-HU" sz="2000" b="1" dirty="0" err="1">
                <a:latin typeface="Verdana" panose="020B0604030504040204" pitchFamily="34" charset="0"/>
              </a:rPr>
              <a:t>kapcs</a:t>
            </a:r>
            <a:r>
              <a:rPr lang="hu-HU" altLang="hu-HU" sz="2000" b="1" dirty="0">
                <a:latin typeface="Verdana" panose="020B0604030504040204" pitchFamily="34" charset="0"/>
              </a:rPr>
              <a:t>. betegségek)</a:t>
            </a:r>
          </a:p>
          <a:p>
            <a:pPr marL="342900" indent="-342900">
              <a:lnSpc>
                <a:spcPct val="91000"/>
              </a:lnSpc>
              <a:spcBef>
                <a:spcPts val="700"/>
              </a:spcBef>
              <a:buFontTx/>
              <a:buChar char="-"/>
            </a:pPr>
            <a:r>
              <a:rPr lang="hu-HU" altLang="hu-HU" sz="2000" b="1" dirty="0">
                <a:latin typeface="Verdana" panose="020B0604030504040204" pitchFamily="34" charset="0"/>
              </a:rPr>
              <a:t>Kommunikációs nehézség (nem értik amit az orvos mond, hangosak, kiabálnak, azonnali választ várnak)</a:t>
            </a:r>
          </a:p>
          <a:p>
            <a:pPr>
              <a:lnSpc>
                <a:spcPct val="91000"/>
              </a:lnSpc>
              <a:spcBef>
                <a:spcPts val="700"/>
              </a:spcBef>
            </a:pPr>
            <a:r>
              <a:rPr lang="hu-HU" altLang="hu-HU" sz="2000" b="1" dirty="0">
                <a:latin typeface="Verdana" panose="020B0604030504040204" pitchFamily="34" charset="0"/>
              </a:rPr>
              <a:t>- Rendszerrel való szembenállás (betegséghez, halálhoz fűződő viszony, csoportos vonulás)</a:t>
            </a:r>
          </a:p>
          <a:p>
            <a:pPr>
              <a:lnSpc>
                <a:spcPct val="91000"/>
              </a:lnSpc>
              <a:spcBef>
                <a:spcPts val="700"/>
              </a:spcBef>
            </a:pPr>
            <a:r>
              <a:rPr lang="hu-HU" altLang="hu-HU" sz="2000" b="1" dirty="0">
                <a:latin typeface="Verdana" panose="020B0604030504040204" pitchFamily="34" charset="0"/>
              </a:rPr>
              <a:t>- Tömeges búcsúzás (elengedés rítusa)</a:t>
            </a:r>
          </a:p>
        </p:txBody>
      </p:sp>
    </p:spTree>
    <p:extLst>
      <p:ext uri="{BB962C8B-B14F-4D97-AF65-F5344CB8AC3E}">
        <p14:creationId xmlns:p14="http://schemas.microsoft.com/office/powerpoint/2010/main" val="2286784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884362" y="539750"/>
            <a:ext cx="7368820" cy="56563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>
              <a:lnSpc>
                <a:spcPct val="81000"/>
              </a:lnSpc>
              <a:spcBef>
                <a:spcPts val="800"/>
              </a:spcBef>
            </a:pPr>
            <a:r>
              <a:rPr lang="hu-HU" altLang="hu-HU" sz="2600" b="1" u="sng" dirty="0">
                <a:latin typeface="Verdana" panose="020B0604030504040204" pitchFamily="34" charset="0"/>
              </a:rPr>
              <a:t>Kutatás paraméterei: </a:t>
            </a:r>
          </a:p>
          <a:p>
            <a:pPr>
              <a:lnSpc>
                <a:spcPct val="81000"/>
              </a:lnSpc>
              <a:spcBef>
                <a:spcPts val="800"/>
              </a:spcBef>
            </a:pPr>
            <a:r>
              <a:rPr lang="hu-HU" altLang="hu-HU" sz="2600" dirty="0">
                <a:latin typeface="Verdana" panose="020B0604030504040204" pitchFamily="34" charset="0"/>
              </a:rPr>
              <a:t>Helyszín: Budapest Onkológiai Intézetét, vidéki lakó helyek</a:t>
            </a:r>
          </a:p>
          <a:p>
            <a:pPr>
              <a:lnSpc>
                <a:spcPct val="81000"/>
              </a:lnSpc>
              <a:spcBef>
                <a:spcPts val="800"/>
              </a:spcBef>
            </a:pPr>
            <a:r>
              <a:rPr lang="hu-HU" altLang="hu-HU" sz="2600" dirty="0">
                <a:latin typeface="Verdana" panose="020B0604030504040204" pitchFamily="34" charset="0"/>
              </a:rPr>
              <a:t>20 fő interjúalany </a:t>
            </a:r>
          </a:p>
          <a:p>
            <a:pPr>
              <a:lnSpc>
                <a:spcPct val="81000"/>
              </a:lnSpc>
              <a:spcBef>
                <a:spcPts val="800"/>
              </a:spcBef>
            </a:pPr>
            <a:r>
              <a:rPr lang="hu-HU" altLang="hu-HU" sz="2600" dirty="0">
                <a:latin typeface="Verdana" panose="020B0604030504040204" pitchFamily="34" charset="0"/>
              </a:rPr>
              <a:t>Módszer: mélyinterjúk, szakmai elemzések</a:t>
            </a:r>
            <a:endParaRPr lang="hu-HU" altLang="hu-HU" sz="2600" b="1" u="sng" dirty="0">
              <a:latin typeface="Verdana" panose="020B0604030504040204" pitchFamily="34" charset="0"/>
            </a:endParaRPr>
          </a:p>
          <a:p>
            <a:pPr>
              <a:lnSpc>
                <a:spcPct val="81000"/>
              </a:lnSpc>
              <a:spcBef>
                <a:spcPts val="600"/>
              </a:spcBef>
            </a:pPr>
            <a:r>
              <a:rPr lang="hu-HU" altLang="hu-HU" sz="2600" b="1" u="sng" dirty="0">
                <a:latin typeface="Verdana" panose="020B0604030504040204" pitchFamily="34" charset="0"/>
              </a:rPr>
              <a:t>Szerepem a kutatásban:</a:t>
            </a:r>
          </a:p>
          <a:p>
            <a:pPr>
              <a:lnSpc>
                <a:spcPct val="81000"/>
              </a:lnSpc>
              <a:spcBef>
                <a:spcPts val="600"/>
              </a:spcBef>
            </a:pPr>
            <a:r>
              <a:rPr lang="hu-HU" altLang="hu-HU" sz="2600" dirty="0">
                <a:latin typeface="Verdana" panose="020B0604030504040204" pitchFamily="34" charset="0"/>
              </a:rPr>
              <a:t>Interjúkészítés. Személyes tapasztalatok</a:t>
            </a:r>
          </a:p>
          <a:p>
            <a:pPr>
              <a:lnSpc>
                <a:spcPct val="81000"/>
              </a:lnSpc>
              <a:spcBef>
                <a:spcPts val="600"/>
              </a:spcBef>
            </a:pPr>
            <a:r>
              <a:rPr lang="hu-HU" altLang="hu-HU" sz="2600" b="1" dirty="0">
                <a:latin typeface="Verdana" panose="020B0604030504040204" pitchFamily="34" charset="0"/>
              </a:rPr>
              <a:t>ANTROPOLÓGIAI MEGFIGYELÉSEIM</a:t>
            </a:r>
          </a:p>
        </p:txBody>
      </p:sp>
    </p:spTree>
    <p:extLst>
      <p:ext uri="{BB962C8B-B14F-4D97-AF65-F5344CB8AC3E}">
        <p14:creationId xmlns:p14="http://schemas.microsoft.com/office/powerpoint/2010/main" val="3861825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79589" y="182563"/>
            <a:ext cx="7843837" cy="66468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 algn="ctr">
              <a:lnSpc>
                <a:spcPct val="81000"/>
              </a:lnSpc>
              <a:spcBef>
                <a:spcPts val="500"/>
              </a:spcBef>
            </a:pPr>
            <a:r>
              <a:rPr lang="hu-HU" altLang="hu-HU" sz="2200" b="1" u="sng" dirty="0">
                <a:latin typeface="Verdana" panose="020B0604030504040204" pitchFamily="34" charset="0"/>
              </a:rPr>
              <a:t>A kutatás informális eredményei:</a:t>
            </a:r>
          </a:p>
          <a:p>
            <a:pPr>
              <a:lnSpc>
                <a:spcPct val="81000"/>
              </a:lnSpc>
              <a:spcBef>
                <a:spcPts val="500"/>
              </a:spcBef>
            </a:pPr>
            <a:r>
              <a:rPr lang="hu-HU" altLang="hu-HU" sz="2200" dirty="0">
                <a:latin typeface="Arial" panose="020B0604020202020204" pitchFamily="34" charset="0"/>
              </a:rPr>
              <a:t>1</a:t>
            </a:r>
            <a:r>
              <a:rPr lang="hu-HU" altLang="hu-HU" sz="2200" dirty="0">
                <a:latin typeface="Verdana" panose="020B0604030504040204" pitchFamily="34" charset="0"/>
              </a:rPr>
              <a:t>. </a:t>
            </a:r>
            <a:r>
              <a:rPr lang="hu-HU" altLang="hu-HU" sz="2200" b="1" dirty="0">
                <a:latin typeface="Verdana" panose="020B0604030504040204" pitchFamily="34" charset="0"/>
              </a:rPr>
              <a:t>Kilencven százalékban csak a szűk vagy tágabb családjában sikerült az interjút elkészíteni</a:t>
            </a:r>
          </a:p>
          <a:p>
            <a:pPr>
              <a:lnSpc>
                <a:spcPct val="81000"/>
              </a:lnSpc>
              <a:spcBef>
                <a:spcPts val="500"/>
              </a:spcBef>
            </a:pPr>
            <a:r>
              <a:rPr lang="hu-HU" altLang="hu-HU" sz="2200" b="1" dirty="0">
                <a:latin typeface="Verdana" panose="020B0604030504040204" pitchFamily="34" charset="0"/>
              </a:rPr>
              <a:t>2. Bizonyos rákfajtákról </a:t>
            </a:r>
            <a:r>
              <a:rPr lang="hu-HU" altLang="hu-HU" b="1" dirty="0">
                <a:latin typeface="Verdana" panose="020B0604030504040204" pitchFamily="34" charset="0"/>
              </a:rPr>
              <a:t>(főként </a:t>
            </a:r>
            <a:r>
              <a:rPr lang="hu-HU" altLang="hu-HU" b="1" dirty="0" err="1">
                <a:latin typeface="Verdana" panose="020B0604030504040204" pitchFamily="34" charset="0"/>
              </a:rPr>
              <a:t>ffiaknál</a:t>
            </a:r>
            <a:r>
              <a:rPr lang="hu-HU" altLang="hu-HU" b="1" dirty="0">
                <a:latin typeface="Verdana" panose="020B0604030504040204" pitchFamily="34" charset="0"/>
              </a:rPr>
              <a:t>)</a:t>
            </a:r>
            <a:r>
              <a:rPr lang="hu-HU" altLang="hu-HU" sz="2200" b="1" dirty="0">
                <a:latin typeface="Verdana" panose="020B0604030504040204" pitchFamily="34" charset="0"/>
              </a:rPr>
              <a:t> melyek nemiséghez köthetők tabuk</a:t>
            </a:r>
          </a:p>
          <a:p>
            <a:pPr>
              <a:lnSpc>
                <a:spcPct val="81000"/>
              </a:lnSpc>
              <a:spcBef>
                <a:spcPts val="500"/>
              </a:spcBef>
            </a:pPr>
            <a:r>
              <a:rPr lang="hu-HU" altLang="hu-HU" sz="2200" b="1" dirty="0">
                <a:latin typeface="Verdana" panose="020B0604030504040204" pitchFamily="34" charset="0"/>
              </a:rPr>
              <a:t>3. 80% </a:t>
            </a:r>
            <a:r>
              <a:rPr lang="hu-HU" altLang="hu-HU" sz="2200" b="1" dirty="0" err="1">
                <a:latin typeface="Verdana" panose="020B0604030504040204" pitchFamily="34" charset="0"/>
              </a:rPr>
              <a:t>-uk</a:t>
            </a:r>
            <a:r>
              <a:rPr lang="hu-HU" altLang="hu-HU" sz="2200" b="1" dirty="0">
                <a:latin typeface="Verdana" panose="020B0604030504040204" pitchFamily="34" charset="0"/>
              </a:rPr>
              <a:t> panaszkodott az informálás és a  tisztelet hiányára az egészségügyi dolgozók részéről</a:t>
            </a:r>
          </a:p>
          <a:p>
            <a:pPr>
              <a:lnSpc>
                <a:spcPct val="91000"/>
              </a:lnSpc>
              <a:spcBef>
                <a:spcPts val="600"/>
              </a:spcBef>
            </a:pPr>
            <a:r>
              <a:rPr lang="hu-HU" altLang="hu-HU" sz="2200" b="1" dirty="0">
                <a:latin typeface="Verdana" panose="020B0604030504040204" pitchFamily="34" charset="0"/>
              </a:rPr>
              <a:t>4. A halállal való szembekerülés erős spirituális érzéseket kelt, jellemző az önhibáztató magatartás (átok) </a:t>
            </a:r>
          </a:p>
          <a:p>
            <a:pPr>
              <a:lnSpc>
                <a:spcPct val="91000"/>
              </a:lnSpc>
              <a:spcBef>
                <a:spcPts val="600"/>
              </a:spcBef>
            </a:pPr>
            <a:r>
              <a:rPr lang="hu-HU" altLang="hu-HU" sz="2200" b="1" dirty="0">
                <a:latin typeface="Verdana" panose="020B0604030504040204" pitchFamily="34" charset="0"/>
              </a:rPr>
              <a:t>5. Betegségmegélés magányos és szenvedéssel teli marad a megélő számára, a család szoros közössége ellenére</a:t>
            </a:r>
          </a:p>
          <a:p>
            <a:pPr>
              <a:lnSpc>
                <a:spcPct val="91000"/>
              </a:lnSpc>
              <a:spcBef>
                <a:spcPts val="600"/>
              </a:spcBef>
            </a:pPr>
            <a:r>
              <a:rPr lang="hu-HU" altLang="hu-HU" sz="2200" b="1" dirty="0">
                <a:latin typeface="Verdana" panose="020B0604030504040204" pitchFamily="34" charset="0"/>
              </a:rPr>
              <a:t>6. A halálhoz kapcsolódóan mindhárom  közösségben élnek rituális szokások: virrasztás, elbúcsúzás</a:t>
            </a:r>
          </a:p>
        </p:txBody>
      </p:sp>
    </p:spTree>
    <p:extLst>
      <p:ext uri="{BB962C8B-B14F-4D97-AF65-F5344CB8AC3E}">
        <p14:creationId xmlns:p14="http://schemas.microsoft.com/office/powerpoint/2010/main" val="3301735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779589" y="182563"/>
            <a:ext cx="7843837" cy="66468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Család szerepe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ctr">
              <a:lnSpc>
                <a:spcPct val="91000"/>
              </a:lnSpc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algn="just">
              <a:lnSpc>
                <a:spcPct val="81000"/>
              </a:lnSpc>
              <a:spcBef>
                <a:spcPts val="400"/>
              </a:spcBef>
            </a:pPr>
            <a:r>
              <a:rPr lang="hu-HU" altLang="hu-HU" sz="2400" b="1" dirty="0">
                <a:latin typeface="Verdana" panose="020B0604030504040204" pitchFamily="34" charset="0"/>
              </a:rPr>
              <a:t>A roma családoknál az egyén érdekét mindig felülírja a többség érdeke, a közösség hatalmas jelentőséggel bír</a:t>
            </a:r>
          </a:p>
          <a:p>
            <a:pPr algn="ctr">
              <a:lnSpc>
                <a:spcPct val="81000"/>
              </a:lnSpc>
              <a:spcBef>
                <a:spcPts val="400"/>
              </a:spcBef>
            </a:pPr>
            <a:endParaRPr lang="hu-HU" altLang="hu-HU" sz="2400" b="1" i="1" dirty="0">
              <a:latin typeface="Verdana" panose="020B0604030504040204" pitchFamily="34" charset="0"/>
            </a:endParaRPr>
          </a:p>
          <a:p>
            <a:pPr algn="ctr">
              <a:lnSpc>
                <a:spcPct val="81000"/>
              </a:lnSpc>
              <a:spcBef>
                <a:spcPts val="400"/>
              </a:spcBef>
            </a:pPr>
            <a:r>
              <a:rPr lang="hu-HU" altLang="hu-HU" sz="2400" b="1" i="1" dirty="0">
                <a:latin typeface="Verdana" panose="020B0604030504040204" pitchFamily="34" charset="0"/>
              </a:rPr>
              <a:t>„Néha már rossz, hogy mindig ott vannak, kérdeznek, beszélni kell, közbe meg jó, hogy nem vagyok egyedül.”</a:t>
            </a:r>
          </a:p>
          <a:p>
            <a:pPr algn="ctr">
              <a:lnSpc>
                <a:spcPct val="91000"/>
              </a:lnSpc>
              <a:spcBef>
                <a:spcPts val="500"/>
              </a:spcBef>
            </a:pPr>
            <a:r>
              <a:rPr lang="hu-HU" altLang="hu-HU" sz="2400" b="1" i="1" dirty="0">
                <a:latin typeface="Verdana" panose="020B0604030504040204" pitchFamily="34" charset="0"/>
              </a:rPr>
              <a:t>„Egy férfit ugyanúgy megtör a fájdalom, minta nőt. Ha a nő marad ki, a családnak vége. Ha a férfi, éhenhalás.”</a:t>
            </a:r>
            <a:endParaRPr lang="hu-HU" altLang="hu-HU" sz="22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03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733266" y="500064"/>
            <a:ext cx="7397085" cy="61753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hu-HU" altLang="hu-HU" sz="2200" b="1" u="sng" dirty="0">
              <a:latin typeface="Verdana" panose="020B0604030504040204" pitchFamily="34" charset="0"/>
            </a:endParaRPr>
          </a:p>
          <a:p>
            <a:pPr algn="ctr">
              <a:lnSpc>
                <a:spcPct val="10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Kommunikációs konfliktus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endParaRPr lang="hu-HU" altLang="hu-HU" sz="2200" b="1" dirty="0">
              <a:latin typeface="Verdana" panose="020B0604030504040204" pitchFamily="34" charset="0"/>
            </a:endParaRPr>
          </a:p>
          <a:p>
            <a:pPr marL="342900" indent="-342900">
              <a:lnSpc>
                <a:spcPct val="101000"/>
              </a:lnSpc>
              <a:buClrTx/>
              <a:buFontTx/>
              <a:buChar char="-"/>
            </a:pPr>
            <a:r>
              <a:rPr lang="hu-HU" altLang="hu-HU" sz="2200" b="1" dirty="0">
                <a:latin typeface="Verdana" panose="020B0604030504040204" pitchFamily="34" charset="0"/>
              </a:rPr>
              <a:t>A betegség akkor tudatosul, ha jele van (késő)</a:t>
            </a:r>
          </a:p>
          <a:p>
            <a:pPr marL="342900" indent="-342900">
              <a:lnSpc>
                <a:spcPct val="101000"/>
              </a:lnSpc>
              <a:buClrTx/>
              <a:buFontTx/>
              <a:buChar char="-"/>
            </a:pPr>
            <a:r>
              <a:rPr lang="hu-HU" altLang="hu-HU" sz="2200" b="1" dirty="0">
                <a:latin typeface="Verdana" panose="020B0604030504040204" pitchFamily="34" charset="0"/>
              </a:rPr>
              <a:t>Betegség –halál </a:t>
            </a:r>
            <a:r>
              <a:rPr lang="hu-HU" altLang="hu-HU" sz="2200" b="1" dirty="0" err="1">
                <a:latin typeface="Verdana" panose="020B0604030504040204" pitchFamily="34" charset="0"/>
              </a:rPr>
              <a:t>viszonya---mieőbb</a:t>
            </a:r>
            <a:r>
              <a:rPr lang="hu-HU" altLang="hu-HU" sz="2200" b="1" dirty="0">
                <a:latin typeface="Verdana" panose="020B0604030504040204" pitchFamily="34" charset="0"/>
              </a:rPr>
              <a:t> meg kell szüntetni! – sürgető válasz</a:t>
            </a:r>
          </a:p>
          <a:p>
            <a:pPr marL="342900" indent="-342900">
              <a:lnSpc>
                <a:spcPct val="101000"/>
              </a:lnSpc>
              <a:buClrTx/>
              <a:buFontTx/>
              <a:buChar char="-"/>
            </a:pPr>
            <a:r>
              <a:rPr lang="hu-HU" altLang="hu-HU" sz="2200" b="1" dirty="0">
                <a:latin typeface="Verdana" panose="020B0604030504040204" pitchFamily="34" charset="0"/>
              </a:rPr>
              <a:t>Orvosi szakszavak túlzott használata-lenézést feltételez</a:t>
            </a:r>
          </a:p>
          <a:p>
            <a:pPr marL="342900" indent="-342900">
              <a:lnSpc>
                <a:spcPct val="101000"/>
              </a:lnSpc>
              <a:buClrTx/>
              <a:buFontTx/>
              <a:buChar char="-"/>
            </a:pPr>
            <a:r>
              <a:rPr lang="hu-HU" altLang="hu-HU" sz="2200" b="1" dirty="0">
                <a:latin typeface="Verdana" panose="020B0604030504040204" pitchFamily="34" charset="0"/>
              </a:rPr>
              <a:t>Olyan tanácsokat adnak, amit nem képesek megtartani (</a:t>
            </a:r>
            <a:r>
              <a:rPr lang="hu-HU" altLang="hu-HU" sz="2200" b="1" dirty="0" err="1">
                <a:latin typeface="Verdana" panose="020B0604030504040204" pitchFamily="34" charset="0"/>
              </a:rPr>
              <a:t>bio</a:t>
            </a:r>
            <a:r>
              <a:rPr lang="hu-HU" altLang="hu-HU" sz="2200" b="1" dirty="0">
                <a:latin typeface="Verdana" panose="020B0604030504040204" pitchFamily="34" charset="0"/>
              </a:rPr>
              <a:t> zöldség, csak szénhidrátszegény, </a:t>
            </a:r>
            <a:r>
              <a:rPr lang="hu-HU" altLang="hu-HU" sz="2200" b="1" dirty="0" err="1">
                <a:latin typeface="Verdana" panose="020B0604030504040204" pitchFamily="34" charset="0"/>
              </a:rPr>
              <a:t>gutén</a:t>
            </a:r>
            <a:r>
              <a:rPr lang="hu-HU" altLang="hu-HU" sz="2200" b="1" dirty="0">
                <a:latin typeface="Verdana" panose="020B0604030504040204" pitchFamily="34" charset="0"/>
              </a:rPr>
              <a:t> mentes…)</a:t>
            </a:r>
          </a:p>
          <a:p>
            <a:pPr>
              <a:lnSpc>
                <a:spcPct val="101000"/>
              </a:lnSpc>
              <a:buClrTx/>
              <a:buFontTx/>
              <a:buNone/>
            </a:pPr>
            <a:r>
              <a:rPr lang="hu-HU" altLang="hu-HU" sz="2200" b="1" dirty="0">
                <a:latin typeface="Verdana" panose="020B0604030504040204" pitchFamily="34" charset="0"/>
              </a:rPr>
              <a:t>- Túlélői attitűd, elvárt „betegszerep</a:t>
            </a:r>
          </a:p>
          <a:p>
            <a:pPr algn="ctr">
              <a:lnSpc>
                <a:spcPct val="81000"/>
              </a:lnSpc>
              <a:spcBef>
                <a:spcPts val="400"/>
              </a:spcBef>
            </a:pPr>
            <a:r>
              <a:rPr lang="hu-HU" altLang="hu-HU" sz="2200" b="1" i="1" dirty="0">
                <a:latin typeface="Verdana" panose="020B0604030504040204" pitchFamily="34" charset="0"/>
              </a:rPr>
              <a:t>„Csak a jóra szabad gondolni.” </a:t>
            </a:r>
          </a:p>
          <a:p>
            <a:pPr algn="just">
              <a:lnSpc>
                <a:spcPct val="81000"/>
              </a:lnSpc>
              <a:spcBef>
                <a:spcPts val="400"/>
              </a:spcBef>
            </a:pPr>
            <a:r>
              <a:rPr lang="hu-HU" altLang="hu-HU" sz="2200" b="1" i="1" dirty="0">
                <a:latin typeface="Verdana" panose="020B0604030504040204" pitchFamily="34" charset="0"/>
              </a:rPr>
              <a:t>-(belső vívódás), kevés empátia</a:t>
            </a:r>
            <a:endParaRPr lang="hu-HU" altLang="hu-H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12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703387" y="282575"/>
            <a:ext cx="7249543" cy="58547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buClrTx/>
              <a:buFontTx/>
              <a:buNone/>
            </a:pPr>
            <a:endParaRPr lang="hu-HU" altLang="hu-HU" sz="2400" b="1" u="sng" dirty="0">
              <a:latin typeface="Verdana" panose="020B0604030504040204" pitchFamily="34" charset="0"/>
            </a:endParaRPr>
          </a:p>
          <a:p>
            <a:pPr algn="ctr"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Hagyomány miatti konfliktusok</a:t>
            </a:r>
          </a:p>
          <a:p>
            <a:pPr algn="ctr">
              <a:buClrTx/>
              <a:buFontTx/>
              <a:buNone/>
            </a:pPr>
            <a:endParaRPr lang="hu-HU" altLang="hu-HU" sz="3200" b="1" dirty="0">
              <a:latin typeface="Verdana" panose="020B0604030504040204" pitchFamily="34" charset="0"/>
            </a:endParaRPr>
          </a:p>
          <a:p>
            <a:pPr marL="342900" indent="-342900" algn="just">
              <a:buClrTx/>
              <a:buFontTx/>
              <a:buChar char="-"/>
            </a:pPr>
            <a:r>
              <a:rPr lang="hu-HU" altLang="hu-HU" sz="2400" b="1" dirty="0" err="1">
                <a:latin typeface="Verdana" panose="020B0604030504040204" pitchFamily="34" charset="0"/>
              </a:rPr>
              <a:t>Patyiv</a:t>
            </a:r>
            <a:r>
              <a:rPr lang="hu-HU" altLang="hu-HU" sz="2400" b="1" dirty="0">
                <a:latin typeface="Verdana" panose="020B0604030504040204" pitchFamily="34" charset="0"/>
              </a:rPr>
              <a:t> (szokásrendszer)- kíséret, elbúcsúzás </a:t>
            </a:r>
          </a:p>
          <a:p>
            <a:pPr marL="342900" indent="-342900" algn="just">
              <a:buClrTx/>
              <a:buFontTx/>
              <a:buChar char="-"/>
            </a:pPr>
            <a:r>
              <a:rPr lang="hu-HU" altLang="hu-HU" sz="2400" b="1" dirty="0" err="1">
                <a:latin typeface="Verdana" panose="020B0604030504040204" pitchFamily="34" charset="0"/>
              </a:rPr>
              <a:t>Marime</a:t>
            </a:r>
            <a:r>
              <a:rPr lang="hu-HU" altLang="hu-HU" sz="2400" b="1" dirty="0">
                <a:latin typeface="Verdana" panose="020B0604030504040204" pitchFamily="34" charset="0"/>
              </a:rPr>
              <a:t> (tiszta tisztátalan) –beteg avagy elmenő érintése</a:t>
            </a:r>
          </a:p>
          <a:p>
            <a:pPr marL="342900" indent="-342900" algn="just">
              <a:buClrTx/>
              <a:buFontTx/>
              <a:buChar char="-"/>
            </a:pPr>
            <a:r>
              <a:rPr lang="hu-HU" altLang="hu-HU" sz="2400" b="1" dirty="0">
                <a:latin typeface="Verdana" panose="020B0604030504040204" pitchFamily="34" charset="0"/>
              </a:rPr>
              <a:t>Szemérmesség, vetkőzés</a:t>
            </a:r>
          </a:p>
          <a:p>
            <a:pPr marL="342900" indent="-342900" algn="just">
              <a:buClrTx/>
              <a:buFontTx/>
              <a:buChar char="-"/>
            </a:pPr>
            <a:r>
              <a:rPr lang="hu-HU" altLang="hu-HU" sz="2400" b="1" dirty="0">
                <a:latin typeface="Verdana" panose="020B0604030504040204" pitchFamily="34" charset="0"/>
              </a:rPr>
              <a:t>Nemi betegségek megbeszélése főleg más családtagok előtt</a:t>
            </a:r>
          </a:p>
          <a:p>
            <a:pPr algn="just">
              <a:buClrTx/>
            </a:pPr>
            <a:endParaRPr lang="hu-HU" altLang="hu-HU" sz="24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56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5" y="955343"/>
            <a:ext cx="7467881" cy="47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1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908104" y="309871"/>
            <a:ext cx="6321495" cy="6156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Roma daganatos betegek</a:t>
            </a:r>
          </a:p>
          <a:p>
            <a:pPr algn="ctr">
              <a:lnSpc>
                <a:spcPct val="91000"/>
              </a:lnSpc>
              <a:buClrTx/>
              <a:buFontTx/>
              <a:buNone/>
            </a:pPr>
            <a:r>
              <a:rPr lang="hu-HU" altLang="hu-HU" sz="3200" b="1" dirty="0">
                <a:latin typeface="Verdana" panose="020B0604030504040204" pitchFamily="34" charset="0"/>
              </a:rPr>
              <a:t>betegségképe, és rítusaik</a:t>
            </a:r>
          </a:p>
          <a:p>
            <a:pPr>
              <a:buClrTx/>
              <a:buFontTx/>
              <a:buNone/>
            </a:pPr>
            <a:endParaRPr lang="hu-HU" altLang="hu-HU" sz="2400" b="1" u="sng" dirty="0">
              <a:latin typeface="Verdan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hu-HU" altLang="hu-HU" sz="3200" b="1" u="sng" dirty="0">
                <a:latin typeface="Verdana" panose="020B0604030504040204" pitchFamily="34" charset="0"/>
              </a:rPr>
              <a:t>Kiabálás, hangoskodás</a:t>
            </a:r>
          </a:p>
          <a:p>
            <a:pPr>
              <a:buClrTx/>
              <a:buFontTx/>
              <a:buNone/>
            </a:pPr>
            <a:endParaRPr lang="hu-HU" altLang="hu-HU" sz="2400" b="1" u="sng" dirty="0">
              <a:latin typeface="Verdana" panose="020B0604030504040204" pitchFamily="34" charset="0"/>
            </a:endParaRPr>
          </a:p>
          <a:p>
            <a:pPr marL="342900" indent="-342900">
              <a:buClrTx/>
              <a:buFontTx/>
              <a:buChar char="-"/>
            </a:pPr>
            <a:r>
              <a:rPr lang="hu-HU" altLang="hu-HU" sz="2400" b="1" dirty="0">
                <a:latin typeface="Verdana" panose="020B0604030504040204" pitchFamily="34" charset="0"/>
              </a:rPr>
              <a:t>Félelem, mely alapvető</a:t>
            </a:r>
          </a:p>
          <a:p>
            <a:pPr marL="342900" indent="-342900">
              <a:buClrTx/>
              <a:buFontTx/>
              <a:buChar char="-"/>
            </a:pPr>
            <a:r>
              <a:rPr lang="hu-HU" altLang="hu-HU" sz="2400" b="1" dirty="0">
                <a:latin typeface="Verdana" panose="020B0604030504040204" pitchFamily="34" charset="0"/>
              </a:rPr>
              <a:t>Írásbeliség és szóbeliség, metakommunikáció</a:t>
            </a:r>
          </a:p>
          <a:p>
            <a:pPr marL="342900" indent="-342900">
              <a:buClrTx/>
              <a:buFontTx/>
              <a:buChar char="-"/>
            </a:pPr>
            <a:r>
              <a:rPr lang="hu-HU" altLang="hu-HU" sz="2400" b="1" dirty="0">
                <a:latin typeface="Verdana" panose="020B0604030504040204" pitchFamily="34" charset="0"/>
              </a:rPr>
              <a:t>Sztereotípiáktól való félelem (paraszolvencia) </a:t>
            </a:r>
            <a:r>
              <a:rPr lang="hu-HU" altLang="hu-HU" sz="2400" b="1" dirty="0" err="1">
                <a:latin typeface="Verdana" panose="020B0604030504040204" pitchFamily="34" charset="0"/>
              </a:rPr>
              <a:t>---orvostól</a:t>
            </a:r>
            <a:r>
              <a:rPr lang="hu-HU" altLang="hu-HU" sz="2400" b="1" dirty="0">
                <a:latin typeface="Verdana" panose="020B0604030504040204" pitchFamily="34" charset="0"/>
              </a:rPr>
              <a:t> való kifejezett függő viszony (alternatív gyógymódok…)</a:t>
            </a:r>
          </a:p>
        </p:txBody>
      </p:sp>
    </p:spTree>
    <p:extLst>
      <p:ext uri="{BB962C8B-B14F-4D97-AF65-F5344CB8AC3E}">
        <p14:creationId xmlns:p14="http://schemas.microsoft.com/office/powerpoint/2010/main" val="4035419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Üdvözli a PowerPoint!</Template>
  <TotalTime>0</TotalTime>
  <Words>662</Words>
  <Application>Microsoft Office PowerPoint</Application>
  <PresentationFormat>Szélesvásznú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Times New Roman</vt:lpstr>
      <vt:lpstr>Verdana</vt:lpstr>
      <vt:lpstr>WelcomeDoc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2015-09-03T21:20:46Z</dcterms:created>
  <dcterms:modified xsi:type="dcterms:W3CDTF">2019-09-22T04:52:00Z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