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73" r:id="rId4"/>
    <p:sldId id="271" r:id="rId5"/>
    <p:sldId id="270" r:id="rId6"/>
    <p:sldId id="272" r:id="rId7"/>
    <p:sldId id="274" r:id="rId8"/>
    <p:sldId id="269" r:id="rId9"/>
    <p:sldId id="25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12/12/2022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ilo.org/skills/Whatsnew/WCMS_740388/lang--en/index.htm" TargetMode="External"/><Relationship Id="rId2" Type="http://schemas.openxmlformats.org/officeDocument/2006/relationships/hyperlink" Target="https://epale.ec.europa.eu/sites/default/files/skills_mismatches.pdf" TargetMode="External"/><Relationship Id="rId1" Type="http://schemas.openxmlformats.org/officeDocument/2006/relationships/slideLayout" Target="../slideLayouts/slideLayout2.xml"/><Relationship Id="rId6" Type="http://schemas.openxmlformats.org/officeDocument/2006/relationships/hyperlink" Target="https://www.cedefop.europa.eu/files/5521_en.pdf" TargetMode="External"/><Relationship Id="rId5" Type="http://schemas.openxmlformats.org/officeDocument/2006/relationships/hyperlink" Target="https://www.ilo.org/wcmsp5/groups/public/---ed_emp/---ifp_skills/documents/publication/wcms_552798.pdf" TargetMode="External"/><Relationship Id="rId4" Type="http://schemas.openxmlformats.org/officeDocument/2006/relationships/hyperlink" Target="https://www.ilo.org/wcmsp5/groups/public/---ed_emp/---ifp_skills/documents/publication/wcms_629018.pdf"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2.mtmt.hu/gui2/?type=authors&amp;mode=browse&amp;sel=10029074" TargetMode="External"/><Relationship Id="rId7" Type="http://schemas.openxmlformats.org/officeDocument/2006/relationships/hyperlink" Target="https://m2.mtmt.hu/gui2/?mode=browse&amp;params=publication;32489329" TargetMode="External"/><Relationship Id="rId2" Type="http://schemas.openxmlformats.org/officeDocument/2006/relationships/hyperlink" Target="https://m2.mtmt.hu/gui2/?mode=browse&amp;params=publication;32826949" TargetMode="External"/><Relationship Id="rId1" Type="http://schemas.openxmlformats.org/officeDocument/2006/relationships/slideLayout" Target="../slideLayouts/slideLayout2.xml"/><Relationship Id="rId6" Type="http://schemas.openxmlformats.org/officeDocument/2006/relationships/hyperlink" Target="https://m2.mtmt.hu/gui2/?mode=browse&amp;params=publication;32489334" TargetMode="External"/><Relationship Id="rId5" Type="http://schemas.openxmlformats.org/officeDocument/2006/relationships/hyperlink" Target="https://m2.mtmt.hu/gui2/?mode=browse&amp;params=publication;31941102" TargetMode="External"/><Relationship Id="rId4" Type="http://schemas.openxmlformats.org/officeDocument/2006/relationships/hyperlink" Target="https://m2.mtmt.hu/gui2/?mode=browse&amp;params=publication;3309912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r>
              <a:rPr lang="en-GB" dirty="0" smtClean="0"/>
              <a:t>Skill mismatches </a:t>
            </a:r>
            <a:endParaRPr lang="en-GB" dirty="0"/>
          </a:p>
        </p:txBody>
      </p:sp>
      <p:sp>
        <p:nvSpPr>
          <p:cNvPr id="3" name="Alcím 2"/>
          <p:cNvSpPr>
            <a:spLocks noGrp="1"/>
          </p:cNvSpPr>
          <p:nvPr>
            <p:ph type="subTitle" idx="1"/>
          </p:nvPr>
        </p:nvSpPr>
        <p:spPr/>
        <p:txBody>
          <a:bodyPr/>
          <a:lstStyle/>
          <a:p>
            <a:r>
              <a:rPr lang="en-GB" dirty="0"/>
              <a:t>How to get prepared for the today’s labour market? </a:t>
            </a:r>
          </a:p>
        </p:txBody>
      </p:sp>
      <p:sp>
        <p:nvSpPr>
          <p:cNvPr id="4" name="Szövegdoboz 3"/>
          <p:cNvSpPr txBox="1"/>
          <p:nvPr/>
        </p:nvSpPr>
        <p:spPr>
          <a:xfrm>
            <a:off x="152400" y="5791200"/>
            <a:ext cx="4141711" cy="923330"/>
          </a:xfrm>
          <a:prstGeom prst="rect">
            <a:avLst/>
          </a:prstGeom>
          <a:noFill/>
        </p:spPr>
        <p:txBody>
          <a:bodyPr wrap="none" rtlCol="0">
            <a:spAutoFit/>
          </a:bodyPr>
          <a:lstStyle/>
          <a:p>
            <a:r>
              <a:rPr lang="hu-HU" b="1" dirty="0"/>
              <a:t>Mr. </a:t>
            </a:r>
            <a:r>
              <a:rPr lang="en-GB" b="1" dirty="0"/>
              <a:t>Borbély-Pecze, </a:t>
            </a:r>
            <a:r>
              <a:rPr lang="en-GB" dirty="0"/>
              <a:t>Tibor Bors, PhD. </a:t>
            </a:r>
            <a:r>
              <a:rPr lang="en-GB" dirty="0" err="1"/>
              <a:t>habil</a:t>
            </a:r>
            <a:r>
              <a:rPr lang="en-GB" dirty="0"/>
              <a:t>. </a:t>
            </a:r>
          </a:p>
          <a:p>
            <a:r>
              <a:rPr lang="en-GB" dirty="0"/>
              <a:t>Associate Processor at JWTC/ </a:t>
            </a:r>
            <a:endParaRPr lang="hu-HU" dirty="0"/>
          </a:p>
          <a:p>
            <a:r>
              <a:rPr lang="en-GB" dirty="0"/>
              <a:t>Hungarian Pedagogical Society</a:t>
            </a:r>
          </a:p>
        </p:txBody>
      </p:sp>
      <p:pic>
        <p:nvPicPr>
          <p:cNvPr id="5" name="image1.png"/>
          <p:cNvPicPr/>
          <p:nvPr/>
        </p:nvPicPr>
        <p:blipFill>
          <a:blip r:embed="rId2"/>
          <a:srcRect/>
          <a:stretch>
            <a:fillRect/>
          </a:stretch>
        </p:blipFill>
        <p:spPr>
          <a:xfrm>
            <a:off x="228600" y="304800"/>
            <a:ext cx="4915535" cy="855345"/>
          </a:xfrm>
          <a:prstGeom prst="rect">
            <a:avLst/>
          </a:prstGeom>
          <a:ln/>
        </p:spPr>
      </p:pic>
      <p:sp>
        <p:nvSpPr>
          <p:cNvPr id="6" name="Szövegdoboz 5"/>
          <p:cNvSpPr txBox="1"/>
          <p:nvPr/>
        </p:nvSpPr>
        <p:spPr>
          <a:xfrm>
            <a:off x="5638800" y="6068199"/>
            <a:ext cx="2944332" cy="369332"/>
          </a:xfrm>
          <a:prstGeom prst="rect">
            <a:avLst/>
          </a:prstGeom>
          <a:noFill/>
        </p:spPr>
        <p:txBody>
          <a:bodyPr wrap="none" rtlCol="0">
            <a:spAutoFit/>
          </a:bodyPr>
          <a:lstStyle/>
          <a:p>
            <a:r>
              <a:rPr lang="hu-HU" dirty="0"/>
              <a:t>Baku, 21st of December 2022</a:t>
            </a:r>
          </a:p>
        </p:txBody>
      </p:sp>
      <p:sp>
        <p:nvSpPr>
          <p:cNvPr id="7" name="AutoShape 2" descr="John Wesley Theological Colleg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sp>
        <p:nvSpPr>
          <p:cNvPr id="8" name="AutoShape 4" descr="John Wesley Theological Colleg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8255" y="5208662"/>
            <a:ext cx="1905000" cy="53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23255" y="5131554"/>
            <a:ext cx="1434345" cy="6596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258607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smtClean="0"/>
              <a:t>Definition: </a:t>
            </a:r>
            <a:r>
              <a:rPr lang="en-GB" dirty="0" smtClean="0"/>
              <a:t>Skills mismatch</a:t>
            </a:r>
            <a:r>
              <a:rPr lang="en-GB" dirty="0" smtClean="0"/>
              <a:t> </a:t>
            </a:r>
            <a:endParaRPr lang="en-GB" dirty="0"/>
          </a:p>
        </p:txBody>
      </p:sp>
      <p:sp>
        <p:nvSpPr>
          <p:cNvPr id="3" name="Tartalom helye 2"/>
          <p:cNvSpPr>
            <a:spLocks noGrp="1"/>
          </p:cNvSpPr>
          <p:nvPr>
            <p:ph idx="1"/>
          </p:nvPr>
        </p:nvSpPr>
        <p:spPr/>
        <p:txBody>
          <a:bodyPr/>
          <a:lstStyle/>
          <a:p>
            <a:r>
              <a:rPr lang="en-US" b="1" dirty="0"/>
              <a:t>discrepancy</a:t>
            </a:r>
            <a:r>
              <a:rPr lang="en-US" dirty="0"/>
              <a:t> between the </a:t>
            </a:r>
            <a:r>
              <a:rPr lang="en-US" b="1" dirty="0"/>
              <a:t>skills that are sought by employers </a:t>
            </a:r>
            <a:r>
              <a:rPr lang="en-US" dirty="0"/>
              <a:t>and the </a:t>
            </a:r>
            <a:r>
              <a:rPr lang="en-US" b="1" dirty="0"/>
              <a:t>skills that are possessed by individuals. </a:t>
            </a:r>
            <a:endParaRPr lang="hu-HU" b="1" dirty="0" smtClean="0"/>
          </a:p>
          <a:p>
            <a:r>
              <a:rPr lang="en-US" b="1" dirty="0"/>
              <a:t>mismatch between skills and </a:t>
            </a:r>
            <a:r>
              <a:rPr lang="en-US" b="1" dirty="0" smtClean="0"/>
              <a:t>jobs</a:t>
            </a:r>
            <a:endParaRPr lang="hu-HU" b="1" dirty="0" smtClean="0"/>
          </a:p>
          <a:p>
            <a:pPr lvl="1"/>
            <a:r>
              <a:rPr lang="en-US" b="1" dirty="0"/>
              <a:t>education and training are not providing </a:t>
            </a:r>
            <a:r>
              <a:rPr lang="en-US" dirty="0"/>
              <a:t>the skills demanded in the </a:t>
            </a:r>
            <a:r>
              <a:rPr lang="en-US" dirty="0" err="1"/>
              <a:t>labour</a:t>
            </a:r>
            <a:r>
              <a:rPr lang="en-US" dirty="0"/>
              <a:t> </a:t>
            </a:r>
            <a:r>
              <a:rPr lang="en-US" dirty="0" smtClean="0"/>
              <a:t>market</a:t>
            </a:r>
            <a:r>
              <a:rPr lang="hu-HU" dirty="0" smtClean="0"/>
              <a:t> OR</a:t>
            </a:r>
          </a:p>
          <a:p>
            <a:pPr lvl="1"/>
            <a:r>
              <a:rPr lang="en-US" b="1" dirty="0"/>
              <a:t>economy does not create jobs </a:t>
            </a:r>
            <a:r>
              <a:rPr lang="en-US" dirty="0"/>
              <a:t>that correspond to the skills of individuals</a:t>
            </a:r>
            <a:r>
              <a:rPr lang="en-US" dirty="0" smtClean="0"/>
              <a:t>.</a:t>
            </a:r>
            <a:r>
              <a:rPr lang="hu-HU" dirty="0" smtClean="0"/>
              <a:t> (ILO, 2020)</a:t>
            </a:r>
            <a:endParaRPr lang="hu-HU" dirty="0"/>
          </a:p>
        </p:txBody>
      </p:sp>
    </p:spTree>
    <p:extLst>
      <p:ext uri="{BB962C8B-B14F-4D97-AF65-F5344CB8AC3E}">
        <p14:creationId xmlns:p14="http://schemas.microsoft.com/office/powerpoint/2010/main" val="23288465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en-US" dirty="0"/>
              <a:t>Low- and high-skilled equilibrium and skills mismatch </a:t>
            </a:r>
            <a:endParaRPr lang="hu-HU"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0" y="1981200"/>
            <a:ext cx="5553075" cy="3171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313644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en-GB" dirty="0" smtClean="0"/>
              <a:t>Effects at different levels: individuals/ governments/ companies</a:t>
            </a:r>
            <a:endParaRPr lang="en-GB" dirty="0"/>
          </a:p>
        </p:txBody>
      </p:sp>
      <p:sp>
        <p:nvSpPr>
          <p:cNvPr id="3" name="Tartalom helye 2"/>
          <p:cNvSpPr>
            <a:spLocks noGrp="1"/>
          </p:cNvSpPr>
          <p:nvPr>
            <p:ph idx="1"/>
          </p:nvPr>
        </p:nvSpPr>
        <p:spPr/>
        <p:txBody>
          <a:bodyPr>
            <a:normAutofit fontScale="85000" lnSpcReduction="20000"/>
          </a:bodyPr>
          <a:lstStyle/>
          <a:p>
            <a:r>
              <a:rPr lang="en-US" b="1" dirty="0"/>
              <a:t>At the individual </a:t>
            </a:r>
            <a:r>
              <a:rPr lang="en-US" dirty="0"/>
              <a:t>level there are serious wage penalties especially for </a:t>
            </a:r>
            <a:r>
              <a:rPr lang="en-US" dirty="0" smtClean="0"/>
              <a:t>over</a:t>
            </a:r>
            <a:r>
              <a:rPr lang="hu-HU" dirty="0" smtClean="0"/>
              <a:t> </a:t>
            </a:r>
            <a:r>
              <a:rPr lang="en-US" dirty="0" smtClean="0"/>
              <a:t>qualification </a:t>
            </a:r>
            <a:r>
              <a:rPr lang="en-US" dirty="0"/>
              <a:t>that eventually affect both job and life </a:t>
            </a:r>
            <a:r>
              <a:rPr lang="en-US" dirty="0" smtClean="0"/>
              <a:t>satisfaction</a:t>
            </a:r>
            <a:r>
              <a:rPr lang="hu-HU" dirty="0" smtClean="0"/>
              <a:t>.</a:t>
            </a:r>
          </a:p>
          <a:p>
            <a:r>
              <a:rPr lang="en-US" b="1" dirty="0"/>
              <a:t>For companies </a:t>
            </a:r>
            <a:r>
              <a:rPr lang="en-US" dirty="0"/>
              <a:t>skills mismatch has negative consequences for productivity and competitiveness, which affects their ability to implement new products, services or technologies</a:t>
            </a:r>
          </a:p>
          <a:p>
            <a:r>
              <a:rPr lang="en-US" b="1" dirty="0"/>
              <a:t>For countries and regions</a:t>
            </a:r>
            <a:r>
              <a:rPr lang="en-US" dirty="0"/>
              <a:t> skills mismatch can increase unemployment, and affect competitiveness and attractiveness to investors, meaning lost opportunities on the pathway to productive transformation and job creation</a:t>
            </a:r>
            <a:r>
              <a:rPr lang="en-US" dirty="0" smtClean="0"/>
              <a:t>.</a:t>
            </a:r>
            <a:r>
              <a:rPr lang="hu-HU" dirty="0" smtClean="0"/>
              <a:t> (ILO, 2020)</a:t>
            </a:r>
            <a:endParaRPr lang="en-US" dirty="0"/>
          </a:p>
          <a:p>
            <a:endParaRPr lang="en-US" dirty="0"/>
          </a:p>
          <a:p>
            <a:endParaRPr lang="hu-HU" dirty="0"/>
          </a:p>
        </p:txBody>
      </p:sp>
    </p:spTree>
    <p:extLst>
      <p:ext uri="{BB962C8B-B14F-4D97-AF65-F5344CB8AC3E}">
        <p14:creationId xmlns:p14="http://schemas.microsoft.com/office/powerpoint/2010/main" val="14845392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en-US" b="1" dirty="0"/>
              <a:t>Different types of skills mismatch</a:t>
            </a:r>
            <a:br>
              <a:rPr lang="en-US" b="1" dirty="0"/>
            </a:br>
            <a:endParaRPr lang="hu-HU" dirty="0"/>
          </a:p>
        </p:txBody>
      </p:sp>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07128" y="1828800"/>
            <a:ext cx="7308645" cy="304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057460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smtClean="0"/>
              <a:t>Solutions and approaches</a:t>
            </a:r>
            <a:endParaRPr lang="en-GB" dirty="0"/>
          </a:p>
        </p:txBody>
      </p:sp>
      <p:sp>
        <p:nvSpPr>
          <p:cNvPr id="3" name="Tartalom helye 2"/>
          <p:cNvSpPr>
            <a:spLocks noGrp="1"/>
          </p:cNvSpPr>
          <p:nvPr>
            <p:ph idx="1"/>
          </p:nvPr>
        </p:nvSpPr>
        <p:spPr>
          <a:xfrm>
            <a:off x="457200" y="1246174"/>
            <a:ext cx="8229600" cy="5078426"/>
          </a:xfrm>
        </p:spPr>
        <p:txBody>
          <a:bodyPr>
            <a:normAutofit fontScale="47500" lnSpcReduction="20000"/>
          </a:bodyPr>
          <a:lstStyle/>
          <a:p>
            <a:pPr marL="0" indent="0">
              <a:buNone/>
            </a:pPr>
            <a:r>
              <a:rPr lang="en-GB" b="1" u="sng" dirty="0" smtClean="0"/>
              <a:t>In less formal economies </a:t>
            </a:r>
          </a:p>
          <a:p>
            <a:r>
              <a:rPr lang="en-GB" b="1" dirty="0" smtClean="0"/>
              <a:t>Informal apprenticeships</a:t>
            </a:r>
          </a:p>
          <a:p>
            <a:pPr marL="457200" lvl="1" indent="0">
              <a:buNone/>
            </a:pPr>
            <a:r>
              <a:rPr lang="en-GB" dirty="0" smtClean="0"/>
              <a:t>are the primary source of technical and vocational skills development in Sub-Saharan Africa, South Asia and even Latin America, and is emerging in importance in countries in Central Asia.</a:t>
            </a:r>
          </a:p>
          <a:p>
            <a:pPr marL="457200" lvl="1" indent="0">
              <a:buNone/>
            </a:pPr>
            <a:r>
              <a:rPr lang="en-GB" dirty="0" smtClean="0"/>
              <a:t>This sort of training is very relevant to enterprises that take on a learner and usually more accessible than formal technical and vocational training programmes, but it does suffer from quality concerns</a:t>
            </a:r>
          </a:p>
          <a:p>
            <a:r>
              <a:rPr lang="en-GB" b="1" dirty="0" smtClean="0"/>
              <a:t>On-the-job learning by doing</a:t>
            </a:r>
          </a:p>
          <a:p>
            <a:pPr marL="457200" lvl="1" indent="0">
              <a:buNone/>
            </a:pPr>
            <a:r>
              <a:rPr lang="en-GB" dirty="0" smtClean="0"/>
              <a:t>refers to unstructured experiential learning where there is no planned intent to be trained by a more experienced person (as in an apprenticeship), but where technical, vocational, or transferable skills are acquired in the process of an individual carrying out day to day work</a:t>
            </a:r>
          </a:p>
          <a:p>
            <a:r>
              <a:rPr lang="en-GB" b="1" dirty="0" smtClean="0"/>
              <a:t>Non-formal skills training </a:t>
            </a:r>
          </a:p>
          <a:p>
            <a:pPr marL="457200" lvl="1" indent="0">
              <a:buNone/>
            </a:pPr>
            <a:r>
              <a:rPr lang="en-GB" dirty="0" smtClean="0"/>
              <a:t> aimed at youth and/or adults is often short duration (typically 1-6 months), and may be skills training</a:t>
            </a:r>
          </a:p>
          <a:p>
            <a:r>
              <a:rPr lang="en-GB" sz="3300" b="1" dirty="0" smtClean="0"/>
              <a:t>Non-traditional means of acquiring skills</a:t>
            </a:r>
          </a:p>
          <a:p>
            <a:pPr marL="457200" lvl="1" indent="0">
              <a:buNone/>
            </a:pPr>
            <a:r>
              <a:rPr lang="en-GB" sz="2700" dirty="0" smtClean="0"/>
              <a:t>People acquire skills throughout their lives via non-traditional means, including for example from TV, the internet, radio, smart phones, reading, computer gaming, playing sports, participation in community clubs, associations and societies. (ILO, 2017).</a:t>
            </a:r>
          </a:p>
          <a:p>
            <a:pPr marL="0" lvl="1" indent="0">
              <a:buNone/>
            </a:pPr>
            <a:r>
              <a:rPr lang="en-GB" sz="3200" b="1" u="sng" dirty="0" smtClean="0"/>
              <a:t>In formal economy </a:t>
            </a:r>
          </a:p>
          <a:p>
            <a:r>
              <a:rPr lang="en-GB" sz="3100" b="1" dirty="0" smtClean="0"/>
              <a:t>Short-term training </a:t>
            </a:r>
            <a:r>
              <a:rPr lang="en-GB" sz="2700" dirty="0"/>
              <a:t>by the state-firms-individuals &amp; </a:t>
            </a:r>
            <a:r>
              <a:rPr lang="en-GB" b="1" dirty="0"/>
              <a:t>ILA (individual learning account</a:t>
            </a:r>
            <a:r>
              <a:rPr lang="hu-HU" sz="2700" dirty="0"/>
              <a:t>)</a:t>
            </a:r>
            <a:r>
              <a:rPr lang="en-US" sz="2700" dirty="0"/>
              <a:t> </a:t>
            </a:r>
            <a:r>
              <a:rPr lang="en-US" sz="2700" dirty="0"/>
              <a:t>give people of working age a </a:t>
            </a:r>
            <a:r>
              <a:rPr lang="en-US" sz="2700" dirty="0" smtClean="0"/>
              <a:t>budget</a:t>
            </a:r>
            <a:r>
              <a:rPr lang="hu-HU" sz="2700" dirty="0" smtClean="0"/>
              <a:t> </a:t>
            </a:r>
            <a:r>
              <a:rPr lang="en-US" sz="2700" dirty="0" smtClean="0"/>
              <a:t>to </a:t>
            </a:r>
            <a:r>
              <a:rPr lang="en-US" sz="2700" dirty="0"/>
              <a:t>spend on training to improve their skills and employability</a:t>
            </a:r>
            <a:r>
              <a:rPr lang="en-US" sz="2700" dirty="0" smtClean="0"/>
              <a:t>.</a:t>
            </a:r>
            <a:r>
              <a:rPr lang="hu-HU" sz="2700" dirty="0" smtClean="0"/>
              <a:t> (EC, 2022)</a:t>
            </a:r>
          </a:p>
          <a:p>
            <a:r>
              <a:rPr lang="en-US" sz="3400" b="1" dirty="0"/>
              <a:t>validation of non-formal and informal </a:t>
            </a:r>
            <a:r>
              <a:rPr lang="en-US" sz="3400" b="1" dirty="0"/>
              <a:t>learning</a:t>
            </a:r>
            <a:endParaRPr lang="hu-HU" sz="3400" b="1" dirty="0"/>
          </a:p>
          <a:p>
            <a:pPr marL="0" indent="0">
              <a:buNone/>
            </a:pPr>
            <a:r>
              <a:rPr lang="hu-HU" sz="2700" dirty="0"/>
              <a:t>	</a:t>
            </a:r>
            <a:r>
              <a:rPr lang="en-US" sz="2700" dirty="0" smtClean="0"/>
              <a:t>A </a:t>
            </a:r>
            <a:r>
              <a:rPr lang="en-US" sz="2700" dirty="0"/>
              <a:t>skills validation process allows individuals to identify, document, assess and certify their skills</a:t>
            </a:r>
            <a:r>
              <a:rPr lang="en-US" sz="2700" dirty="0" smtClean="0"/>
              <a:t>.</a:t>
            </a:r>
            <a:r>
              <a:rPr lang="hu-HU" sz="2700" dirty="0" smtClean="0"/>
              <a:t> (</a:t>
            </a:r>
            <a:r>
              <a:rPr lang="hu-HU" sz="2700" dirty="0"/>
              <a:t>EC,2022</a:t>
            </a:r>
            <a:r>
              <a:rPr lang="hu-HU" sz="2700" dirty="0" smtClean="0"/>
              <a:t>)</a:t>
            </a:r>
          </a:p>
          <a:p>
            <a:r>
              <a:rPr lang="en-US" b="1" dirty="0"/>
              <a:t>Job evaluation method: </a:t>
            </a:r>
            <a:r>
              <a:rPr lang="en-US" sz="2700" dirty="0"/>
              <a:t>The job evaluation method is based on the assessments of professional job analysts who are tasked with measuring the educational requirements of occupations for the purpose of constructing occupational dictionaries (such as DOT or O*NET in the United States or SOC in the </a:t>
            </a:r>
            <a:r>
              <a:rPr lang="en-US" sz="2700" dirty="0" smtClean="0"/>
              <a:t>UK</a:t>
            </a:r>
            <a:r>
              <a:rPr lang="hu-HU" sz="2700" dirty="0" smtClean="0"/>
              <a:t>, ESCO </a:t>
            </a:r>
            <a:r>
              <a:rPr lang="hu-HU" sz="2700" dirty="0" err="1" smtClean="0"/>
              <a:t>in</a:t>
            </a:r>
            <a:r>
              <a:rPr lang="hu-HU" sz="2700" dirty="0" smtClean="0"/>
              <a:t> </a:t>
            </a:r>
            <a:r>
              <a:rPr lang="hu-HU" sz="2700" dirty="0" err="1" smtClean="0"/>
              <a:t>the</a:t>
            </a:r>
            <a:r>
              <a:rPr lang="hu-HU" sz="2700" dirty="0" smtClean="0"/>
              <a:t> EU.</a:t>
            </a:r>
            <a:endParaRPr lang="en-US" sz="2700" dirty="0"/>
          </a:p>
          <a:p>
            <a:endParaRPr lang="hu-HU" sz="2700" dirty="0"/>
          </a:p>
        </p:txBody>
      </p:sp>
    </p:spTree>
    <p:extLst>
      <p:ext uri="{BB962C8B-B14F-4D97-AF65-F5344CB8AC3E}">
        <p14:creationId xmlns:p14="http://schemas.microsoft.com/office/powerpoint/2010/main" val="23016852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smtClean="0"/>
              <a:t>What can be done in Azerbaijan? </a:t>
            </a:r>
            <a:endParaRPr lang="en-GB" dirty="0"/>
          </a:p>
        </p:txBody>
      </p:sp>
      <p:sp>
        <p:nvSpPr>
          <p:cNvPr id="3" name="Tartalom helye 2"/>
          <p:cNvSpPr>
            <a:spLocks noGrp="1"/>
          </p:cNvSpPr>
          <p:nvPr>
            <p:ph idx="1"/>
          </p:nvPr>
        </p:nvSpPr>
        <p:spPr>
          <a:xfrm>
            <a:off x="457200" y="1295400"/>
            <a:ext cx="8229600" cy="5334000"/>
          </a:xfrm>
        </p:spPr>
        <p:txBody>
          <a:bodyPr>
            <a:normAutofit fontScale="55000" lnSpcReduction="20000"/>
          </a:bodyPr>
          <a:lstStyle/>
          <a:p>
            <a:r>
              <a:rPr lang="en-GB" b="1" dirty="0" smtClean="0"/>
              <a:t>Companies level</a:t>
            </a:r>
            <a:r>
              <a:rPr lang="en-GB" dirty="0" smtClean="0"/>
              <a:t>: it negatively effect productivity and competiveness </a:t>
            </a:r>
          </a:p>
          <a:p>
            <a:pPr marL="0" indent="0">
              <a:buNone/>
            </a:pPr>
            <a:r>
              <a:rPr lang="en-GB" i="1" dirty="0" smtClean="0"/>
              <a:t>What to do? </a:t>
            </a:r>
          </a:p>
          <a:p>
            <a:pPr lvl="1"/>
            <a:r>
              <a:rPr lang="en-GB" dirty="0" smtClean="0"/>
              <a:t>offer short type mentoring programmes</a:t>
            </a:r>
          </a:p>
          <a:p>
            <a:pPr lvl="1"/>
            <a:r>
              <a:rPr lang="en-GB" dirty="0" smtClean="0"/>
              <a:t>validate the non-formal and informal skills of your employees </a:t>
            </a:r>
          </a:p>
          <a:p>
            <a:pPr lvl="1"/>
            <a:r>
              <a:rPr lang="en-GB" dirty="0" smtClean="0"/>
              <a:t>apply job evaluation and reorganisation </a:t>
            </a:r>
          </a:p>
          <a:p>
            <a:pPr marL="457200" lvl="1" indent="0">
              <a:buNone/>
            </a:pPr>
            <a:endParaRPr lang="en-GB" dirty="0" smtClean="0"/>
          </a:p>
          <a:p>
            <a:r>
              <a:rPr lang="en-GB" b="1" dirty="0" smtClean="0"/>
              <a:t>At the individual </a:t>
            </a:r>
            <a:r>
              <a:rPr lang="en-GB" dirty="0" smtClean="0"/>
              <a:t>level it effects wages, job satisfaction, job mobility </a:t>
            </a:r>
          </a:p>
          <a:p>
            <a:pPr marL="0" indent="0">
              <a:buNone/>
            </a:pPr>
            <a:r>
              <a:rPr lang="en-GB" i="1" dirty="0" smtClean="0"/>
              <a:t>What to do? </a:t>
            </a:r>
          </a:p>
          <a:p>
            <a:pPr lvl="1"/>
            <a:r>
              <a:rPr lang="en-GB" dirty="0" smtClean="0"/>
              <a:t>Use career guidance and validation services  </a:t>
            </a:r>
          </a:p>
          <a:p>
            <a:pPr lvl="1"/>
            <a:r>
              <a:rPr lang="en-GB" dirty="0" smtClean="0"/>
              <a:t>Develop your skill portfolio and keep it updated </a:t>
            </a:r>
          </a:p>
          <a:p>
            <a:pPr lvl="1"/>
            <a:r>
              <a:rPr lang="en-GB" dirty="0" smtClean="0"/>
              <a:t>use your savings for learning as well via ILA </a:t>
            </a:r>
          </a:p>
          <a:p>
            <a:pPr lvl="1"/>
            <a:r>
              <a:rPr lang="en-GB" dirty="0" smtClean="0"/>
              <a:t>Relay on your community for informal apprenticeship and informal/ non-formal online learning </a:t>
            </a:r>
          </a:p>
          <a:p>
            <a:pPr lvl="1"/>
            <a:endParaRPr lang="en-GB" dirty="0" smtClean="0"/>
          </a:p>
          <a:p>
            <a:r>
              <a:rPr lang="en-GB" dirty="0" smtClean="0"/>
              <a:t>At the </a:t>
            </a:r>
            <a:r>
              <a:rPr lang="en-GB" b="1" dirty="0" smtClean="0"/>
              <a:t>state/ city level: </a:t>
            </a:r>
            <a:r>
              <a:rPr lang="en-GB" dirty="0" smtClean="0"/>
              <a:t>lower tax income, less competitive economy</a:t>
            </a:r>
          </a:p>
          <a:p>
            <a:pPr marL="0" lvl="1" indent="0">
              <a:buNone/>
            </a:pPr>
            <a:r>
              <a:rPr lang="en-GB" i="1" dirty="0" smtClean="0"/>
              <a:t>What to do? </a:t>
            </a:r>
          </a:p>
          <a:p>
            <a:pPr marL="457200" lvl="1" indent="-457200"/>
            <a:r>
              <a:rPr lang="en-GB" dirty="0" smtClean="0"/>
              <a:t>Develop competency-based matching like ESCO</a:t>
            </a:r>
          </a:p>
          <a:p>
            <a:pPr marL="457200" lvl="1" indent="-457200"/>
            <a:r>
              <a:rPr lang="en-GB" dirty="0" smtClean="0"/>
              <a:t>Finance ILA </a:t>
            </a:r>
          </a:p>
          <a:p>
            <a:pPr marL="457200" lvl="1" indent="-457200"/>
            <a:r>
              <a:rPr lang="en-GB" dirty="0" smtClean="0"/>
              <a:t>Set up career counselling and validation services </a:t>
            </a:r>
          </a:p>
          <a:p>
            <a:endParaRPr lang="en-GB" dirty="0"/>
          </a:p>
        </p:txBody>
      </p:sp>
    </p:spTree>
    <p:extLst>
      <p:ext uri="{BB962C8B-B14F-4D97-AF65-F5344CB8AC3E}">
        <p14:creationId xmlns:p14="http://schemas.microsoft.com/office/powerpoint/2010/main" val="20895881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smtClean="0"/>
              <a:t>References </a:t>
            </a:r>
            <a:endParaRPr lang="en-GB" dirty="0"/>
          </a:p>
        </p:txBody>
      </p:sp>
      <p:sp>
        <p:nvSpPr>
          <p:cNvPr id="3" name="Tartalom helye 2"/>
          <p:cNvSpPr>
            <a:spLocks noGrp="1"/>
          </p:cNvSpPr>
          <p:nvPr>
            <p:ph idx="1"/>
          </p:nvPr>
        </p:nvSpPr>
        <p:spPr/>
        <p:txBody>
          <a:bodyPr>
            <a:normAutofit fontScale="62500" lnSpcReduction="20000"/>
          </a:bodyPr>
          <a:lstStyle/>
          <a:p>
            <a:r>
              <a:rPr lang="en-US" dirty="0"/>
              <a:t>European Economic and Social </a:t>
            </a:r>
            <a:r>
              <a:rPr lang="en-US" dirty="0" smtClean="0"/>
              <a:t>Committee</a:t>
            </a:r>
            <a:r>
              <a:rPr lang="hu-HU" dirty="0" smtClean="0"/>
              <a:t> (2018). </a:t>
            </a:r>
            <a:r>
              <a:rPr lang="en-US" i="1" dirty="0" smtClean="0"/>
              <a:t>Skills </a:t>
            </a:r>
            <a:r>
              <a:rPr lang="en-US" i="1" dirty="0"/>
              <a:t>Mismatches An Impediment to the Competitiveness of EU </a:t>
            </a:r>
            <a:r>
              <a:rPr lang="en-US" i="1" dirty="0" smtClean="0"/>
              <a:t>Businesses</a:t>
            </a:r>
            <a:r>
              <a:rPr lang="hu-HU" i="1" dirty="0"/>
              <a:t> </a:t>
            </a:r>
            <a:r>
              <a:rPr lang="hu-HU" dirty="0">
                <a:hlinkClick r:id="rId2"/>
              </a:rPr>
              <a:t>https://</a:t>
            </a:r>
            <a:r>
              <a:rPr lang="hu-HU" dirty="0" smtClean="0">
                <a:hlinkClick r:id="rId2"/>
              </a:rPr>
              <a:t>epale.ec.europa.eu/sites/default/files/skills_mismatches.pdf</a:t>
            </a:r>
            <a:r>
              <a:rPr lang="hu-HU" dirty="0" smtClean="0"/>
              <a:t> </a:t>
            </a:r>
            <a:r>
              <a:rPr lang="en-US" dirty="0" smtClean="0"/>
              <a:t> </a:t>
            </a:r>
            <a:endParaRPr lang="hu-HU" dirty="0" smtClean="0"/>
          </a:p>
          <a:p>
            <a:r>
              <a:rPr lang="en-GB" dirty="0" smtClean="0"/>
              <a:t>ILO (2020). </a:t>
            </a:r>
            <a:r>
              <a:rPr lang="en-GB" i="1" dirty="0" smtClean="0"/>
              <a:t>What is skills mismatch and why should we care? Geneva </a:t>
            </a:r>
          </a:p>
          <a:p>
            <a:r>
              <a:rPr lang="en-GB" dirty="0" smtClean="0">
                <a:hlinkClick r:id="rId3"/>
              </a:rPr>
              <a:t>https://www.ilo.org/skills/Whatsnew/WCMS_740388/lang--en/index.htm</a:t>
            </a:r>
            <a:r>
              <a:rPr lang="en-GB" dirty="0" smtClean="0"/>
              <a:t> </a:t>
            </a:r>
          </a:p>
          <a:p>
            <a:r>
              <a:rPr lang="en-GB" dirty="0" smtClean="0"/>
              <a:t>ILO (2017). / ROBERT PALMER</a:t>
            </a:r>
            <a:r>
              <a:rPr lang="hu-HU" dirty="0" smtClean="0"/>
              <a:t>:</a:t>
            </a:r>
            <a:r>
              <a:rPr lang="en-GB" dirty="0" smtClean="0"/>
              <a:t> </a:t>
            </a:r>
            <a:r>
              <a:rPr lang="en-GB" i="1" dirty="0" smtClean="0"/>
              <a:t>JOBS AND SKILLS MISMATCH IN THE INFORMAL ECONOMY </a:t>
            </a:r>
            <a:r>
              <a:rPr lang="en-GB" dirty="0" smtClean="0">
                <a:hlinkClick r:id="rId4"/>
              </a:rPr>
              <a:t>https://www.ilo.org/wcmsp5/groups/public/---ed_emp/---ifp_skills/documents/publication/wcms_629018.pdf</a:t>
            </a:r>
            <a:r>
              <a:rPr lang="en-GB" dirty="0" smtClean="0"/>
              <a:t> </a:t>
            </a:r>
            <a:endParaRPr lang="hu-HU" dirty="0" smtClean="0"/>
          </a:p>
          <a:p>
            <a:r>
              <a:rPr lang="hu-HU" dirty="0" smtClean="0"/>
              <a:t>ILO (2017). </a:t>
            </a:r>
            <a:r>
              <a:rPr lang="en-US" i="1" dirty="0"/>
              <a:t>How Useful is the Concept of Skills Mismatch? </a:t>
            </a:r>
            <a:r>
              <a:rPr lang="en-US" dirty="0"/>
              <a:t>Seamus McGuinness, Konstantinos </a:t>
            </a:r>
            <a:r>
              <a:rPr lang="en-US" dirty="0" err="1"/>
              <a:t>Pouliakas</a:t>
            </a:r>
            <a:r>
              <a:rPr lang="en-US" dirty="0"/>
              <a:t>, Paul </a:t>
            </a:r>
            <a:r>
              <a:rPr lang="en-US" dirty="0" smtClean="0"/>
              <a:t>Redmond</a:t>
            </a:r>
            <a:r>
              <a:rPr lang="hu-HU" dirty="0"/>
              <a:t> </a:t>
            </a:r>
            <a:r>
              <a:rPr lang="hu-HU" dirty="0">
                <a:hlinkClick r:id="rId5"/>
              </a:rPr>
              <a:t>https://www.ilo.org/wcmsp5/groups/public/---ed_emp/---</a:t>
            </a:r>
            <a:r>
              <a:rPr lang="hu-HU" dirty="0" smtClean="0">
                <a:hlinkClick r:id="rId5"/>
              </a:rPr>
              <a:t>ifp_skills/documents/publication/wcms_552798.pdf</a:t>
            </a:r>
            <a:r>
              <a:rPr lang="hu-HU" dirty="0" smtClean="0"/>
              <a:t> </a:t>
            </a:r>
            <a:endParaRPr lang="en-GB" dirty="0" smtClean="0"/>
          </a:p>
          <a:p>
            <a:r>
              <a:rPr lang="en-GB" dirty="0" smtClean="0"/>
              <a:t>CEDEFOP (2012) </a:t>
            </a:r>
            <a:r>
              <a:rPr lang="en-GB" i="1" dirty="0" smtClean="0"/>
              <a:t>Skill mismatch: The role of the enterprise. </a:t>
            </a:r>
            <a:r>
              <a:rPr lang="en-GB" dirty="0" smtClean="0"/>
              <a:t>Luxembourg </a:t>
            </a:r>
            <a:r>
              <a:rPr lang="en-GB" dirty="0" smtClean="0">
                <a:hlinkClick r:id="rId6"/>
              </a:rPr>
              <a:t>https://www.cedefop.europa.eu/files/5521_en.pdf</a:t>
            </a:r>
            <a:r>
              <a:rPr lang="en-GB" dirty="0" smtClean="0"/>
              <a:t> </a:t>
            </a:r>
            <a:endParaRPr lang="en-GB" dirty="0"/>
          </a:p>
        </p:txBody>
      </p:sp>
    </p:spTree>
    <p:extLst>
      <p:ext uri="{BB962C8B-B14F-4D97-AF65-F5344CB8AC3E}">
        <p14:creationId xmlns:p14="http://schemas.microsoft.com/office/powerpoint/2010/main" val="406831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AC17DE74-01C9-4859-B65A-85CF999E85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068C0432-0E90-4CC1-8CD3-D44A90DF07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Cím 1"/>
          <p:cNvSpPr>
            <a:spLocks noGrp="1"/>
          </p:cNvSpPr>
          <p:nvPr>
            <p:ph type="title"/>
          </p:nvPr>
        </p:nvSpPr>
        <p:spPr>
          <a:xfrm>
            <a:off x="628650" y="401221"/>
            <a:ext cx="7886700" cy="1348065"/>
          </a:xfrm>
        </p:spPr>
        <p:txBody>
          <a:bodyPr>
            <a:normAutofit/>
          </a:bodyPr>
          <a:lstStyle/>
          <a:p>
            <a:r>
              <a:rPr lang="hu-HU" sz="4700">
                <a:solidFill>
                  <a:srgbClr val="FFFFFF"/>
                </a:solidFill>
              </a:rPr>
              <a:t>A f</a:t>
            </a:r>
            <a:r>
              <a:rPr lang="en-GB" sz="4700">
                <a:solidFill>
                  <a:srgbClr val="FFFFFF"/>
                </a:solidFill>
              </a:rPr>
              <a:t>ew</a:t>
            </a:r>
            <a:r>
              <a:rPr lang="en-GB" sz="4700" dirty="0">
                <a:solidFill>
                  <a:srgbClr val="FFFFFF"/>
                </a:solidFill>
              </a:rPr>
              <a:t> fresh own references</a:t>
            </a:r>
          </a:p>
        </p:txBody>
      </p:sp>
      <p:sp>
        <p:nvSpPr>
          <p:cNvPr id="3" name="Tartalom helye 2"/>
          <p:cNvSpPr>
            <a:spLocks noGrp="1"/>
          </p:cNvSpPr>
          <p:nvPr>
            <p:ph idx="1"/>
          </p:nvPr>
        </p:nvSpPr>
        <p:spPr>
          <a:xfrm>
            <a:off x="457200" y="2586789"/>
            <a:ext cx="8058150" cy="3869990"/>
          </a:xfrm>
        </p:spPr>
        <p:txBody>
          <a:bodyPr>
            <a:normAutofit fontScale="92500" lnSpcReduction="20000"/>
          </a:bodyPr>
          <a:lstStyle/>
          <a:p>
            <a:pPr>
              <a:lnSpc>
                <a:spcPct val="90000"/>
              </a:lnSpc>
            </a:pPr>
            <a:r>
              <a:rPr lang="en-GB" sz="1700" dirty="0"/>
              <a:t>Borbély-Pecze (2022)</a:t>
            </a:r>
            <a:r>
              <a:rPr lang="hu-HU" sz="1700" dirty="0"/>
              <a:t>.</a:t>
            </a:r>
            <a:r>
              <a:rPr lang="en-GB" sz="1700" dirty="0"/>
              <a:t> </a:t>
            </a:r>
            <a:r>
              <a:rPr lang="en-GB" sz="1700" dirty="0" err="1">
                <a:hlinkClick r:id="rId2"/>
              </a:rPr>
              <a:t>Обзор</a:t>
            </a:r>
            <a:r>
              <a:rPr lang="en-GB" sz="1700" dirty="0">
                <a:hlinkClick r:id="rId2"/>
              </a:rPr>
              <a:t> </a:t>
            </a:r>
            <a:r>
              <a:rPr lang="en-GB" sz="1700" dirty="0" err="1">
                <a:hlinkClick r:id="rId2"/>
              </a:rPr>
              <a:t>международных</a:t>
            </a:r>
            <a:r>
              <a:rPr lang="en-GB" sz="1700" dirty="0">
                <a:hlinkClick r:id="rId2"/>
              </a:rPr>
              <a:t> </a:t>
            </a:r>
            <a:r>
              <a:rPr lang="en-GB" sz="1700" dirty="0" err="1">
                <a:hlinkClick r:id="rId2"/>
              </a:rPr>
              <a:t>практик</a:t>
            </a:r>
            <a:r>
              <a:rPr lang="en-GB" sz="1700" dirty="0">
                <a:hlinkClick r:id="rId2"/>
              </a:rPr>
              <a:t> и </a:t>
            </a:r>
            <a:r>
              <a:rPr lang="en-GB" sz="1700" dirty="0" err="1">
                <a:hlinkClick r:id="rId2"/>
              </a:rPr>
              <a:t>инновационных</a:t>
            </a:r>
            <a:r>
              <a:rPr lang="en-GB" sz="1700" dirty="0">
                <a:hlinkClick r:id="rId2"/>
              </a:rPr>
              <a:t> </a:t>
            </a:r>
            <a:r>
              <a:rPr lang="en-GB" sz="1700" dirty="0" err="1">
                <a:hlinkClick r:id="rId2"/>
              </a:rPr>
              <a:t>подходов</a:t>
            </a:r>
            <a:r>
              <a:rPr lang="en-GB" sz="1700" dirty="0">
                <a:hlinkClick r:id="rId2"/>
              </a:rPr>
              <a:t> к </a:t>
            </a:r>
            <a:r>
              <a:rPr lang="en-GB" sz="1700" dirty="0" err="1">
                <a:hlinkClick r:id="rId2"/>
              </a:rPr>
              <a:t>предоставлению</a:t>
            </a:r>
            <a:r>
              <a:rPr lang="en-GB" sz="1700" dirty="0">
                <a:hlinkClick r:id="rId2"/>
              </a:rPr>
              <a:t> </a:t>
            </a:r>
            <a:r>
              <a:rPr lang="en-GB" sz="1700" dirty="0" err="1">
                <a:hlinkClick r:id="rId2"/>
              </a:rPr>
              <a:t>услуг</a:t>
            </a:r>
            <a:r>
              <a:rPr lang="en-GB" sz="1700" dirty="0">
                <a:hlinkClick r:id="rId2"/>
              </a:rPr>
              <a:t> </a:t>
            </a:r>
            <a:r>
              <a:rPr lang="en-GB" sz="1700" dirty="0" err="1">
                <a:hlinkClick r:id="rId2"/>
              </a:rPr>
              <a:t>по</a:t>
            </a:r>
            <a:r>
              <a:rPr lang="en-GB" sz="1700" dirty="0">
                <a:hlinkClick r:id="rId2"/>
              </a:rPr>
              <a:t> </a:t>
            </a:r>
            <a:r>
              <a:rPr lang="en-GB" sz="1700" dirty="0" err="1">
                <a:hlinkClick r:id="rId2"/>
              </a:rPr>
              <a:t>профориентации</a:t>
            </a:r>
            <a:r>
              <a:rPr lang="en-GB" sz="1700" dirty="0">
                <a:hlinkClick r:id="rId2"/>
              </a:rPr>
              <a:t> и </a:t>
            </a:r>
            <a:r>
              <a:rPr lang="en-GB" sz="1700" dirty="0" err="1">
                <a:hlinkClick r:id="rId2"/>
              </a:rPr>
              <a:t>карьерному</a:t>
            </a:r>
            <a:r>
              <a:rPr lang="en-GB" sz="1700" dirty="0">
                <a:hlinkClick r:id="rId2"/>
              </a:rPr>
              <a:t> </a:t>
            </a:r>
            <a:r>
              <a:rPr lang="en-GB" sz="1700" dirty="0" err="1">
                <a:hlinkClick r:id="rId2"/>
              </a:rPr>
              <a:t>консультированию</a:t>
            </a:r>
            <a:r>
              <a:rPr lang="en-GB" sz="1700" dirty="0">
                <a:hlinkClick r:id="rId2"/>
              </a:rPr>
              <a:t>: Overview of international best practices and innovative approaches to career guidance services (pp.12) ILO Moscow Office (draft)</a:t>
            </a:r>
            <a:r>
              <a:rPr lang="en-GB" sz="1700" dirty="0"/>
              <a:t> </a:t>
            </a:r>
            <a:endParaRPr lang="hu-HU" sz="1700" dirty="0"/>
          </a:p>
          <a:p>
            <a:pPr>
              <a:lnSpc>
                <a:spcPct val="90000"/>
              </a:lnSpc>
            </a:pPr>
            <a:endParaRPr lang="hu-HU" sz="1700" dirty="0">
              <a:hlinkClick r:id="rId3"/>
            </a:endParaRPr>
          </a:p>
          <a:p>
            <a:pPr>
              <a:lnSpc>
                <a:spcPct val="90000"/>
              </a:lnSpc>
            </a:pPr>
            <a:r>
              <a:rPr lang="en-GB" sz="1700" dirty="0">
                <a:hlinkClick r:id="rId3"/>
              </a:rPr>
              <a:t>Borbély-Pecze Tibor Bors</a:t>
            </a:r>
            <a:r>
              <a:rPr lang="en-GB" sz="1700" dirty="0"/>
              <a:t>, Florian </a:t>
            </a:r>
            <a:r>
              <a:rPr lang="en-GB" sz="1700" dirty="0" err="1"/>
              <a:t>Kadletz</a:t>
            </a:r>
            <a:r>
              <a:rPr lang="en-GB" sz="1700" dirty="0"/>
              <a:t>, European Training Foundation (ETF) (2022)</a:t>
            </a:r>
            <a:r>
              <a:rPr lang="hu-HU" sz="1700" dirty="0"/>
              <a:t>.</a:t>
            </a:r>
            <a:r>
              <a:rPr lang="en-GB" sz="1700" dirty="0"/>
              <a:t> </a:t>
            </a:r>
            <a:r>
              <a:rPr lang="en-GB" sz="1700" dirty="0">
                <a:hlinkClick r:id="rId4"/>
              </a:rPr>
              <a:t>A REVIEW OF NATIONAL CAREER DEVELOPMENT SUPPORT SYSTEMS: Armenia, Azerbaijan, Georgia and Ukraine</a:t>
            </a:r>
            <a:r>
              <a:rPr lang="en-GB" sz="1700" dirty="0"/>
              <a:t> </a:t>
            </a:r>
          </a:p>
          <a:p>
            <a:pPr fontAlgn="t">
              <a:lnSpc>
                <a:spcPct val="90000"/>
              </a:lnSpc>
            </a:pPr>
            <a:endParaRPr lang="en-GB" sz="1700" dirty="0">
              <a:hlinkClick r:id="rId3"/>
            </a:endParaRPr>
          </a:p>
          <a:p>
            <a:pPr fontAlgn="t">
              <a:lnSpc>
                <a:spcPct val="90000"/>
              </a:lnSpc>
            </a:pPr>
            <a:r>
              <a:rPr lang="en-GB" sz="1700" dirty="0">
                <a:hlinkClick r:id="rId3"/>
              </a:rPr>
              <a:t>Borbély-Pecze T. B.</a:t>
            </a:r>
            <a:r>
              <a:rPr lang="en-GB" sz="1700" dirty="0"/>
              <a:t>, </a:t>
            </a:r>
            <a:r>
              <a:rPr lang="en-GB" sz="1700" dirty="0" err="1"/>
              <a:t>Hloušková</a:t>
            </a:r>
            <a:r>
              <a:rPr lang="en-GB" sz="1700" dirty="0"/>
              <a:t> L., </a:t>
            </a:r>
            <a:r>
              <a:rPr lang="en-GB" sz="1700" dirty="0" err="1"/>
              <a:t>Šprlák</a:t>
            </a:r>
            <a:r>
              <a:rPr lang="en-GB" sz="1700" dirty="0"/>
              <a:t> T.</a:t>
            </a:r>
            <a:r>
              <a:rPr lang="hu-HU" sz="1700" dirty="0"/>
              <a:t> (2021). </a:t>
            </a:r>
            <a:r>
              <a:rPr lang="en-GB" sz="1700" dirty="0">
                <a:hlinkClick r:id="rId5"/>
              </a:rPr>
              <a:t>Career/lifelong guidance systems and services: continuous transformations in a transition region: The case of three Central and Eastern European Countries</a:t>
            </a:r>
            <a:r>
              <a:rPr lang="en-GB" sz="1700" dirty="0"/>
              <a:t> INTERNATIONAL JOURNAL FOR EDUCATIONAL AND VOCATIONAL GUIDANCE 21 : 2 pp. 1-25. , 25 p. </a:t>
            </a:r>
            <a:endParaRPr lang="hu-HU" sz="1700" dirty="0"/>
          </a:p>
          <a:p>
            <a:pPr fontAlgn="t">
              <a:lnSpc>
                <a:spcPct val="90000"/>
              </a:lnSpc>
            </a:pPr>
            <a:endParaRPr lang="en-GB" sz="1700" u="sng" dirty="0">
              <a:hlinkClick r:id="rId3"/>
            </a:endParaRPr>
          </a:p>
          <a:p>
            <a:pPr fontAlgn="t">
              <a:lnSpc>
                <a:spcPct val="90000"/>
              </a:lnSpc>
            </a:pPr>
            <a:r>
              <a:rPr lang="en-GB" sz="1700" u="sng" dirty="0">
                <a:hlinkClick r:id="rId3"/>
              </a:rPr>
              <a:t>Borbély-Pecze Tibor Bors</a:t>
            </a:r>
            <a:r>
              <a:rPr lang="en-GB" sz="1700" u="sng" dirty="0"/>
              <a:t> (2021). </a:t>
            </a:r>
            <a:r>
              <a:rPr lang="en-GB" sz="1700" dirty="0">
                <a:hlinkClick r:id="rId6"/>
              </a:rPr>
              <a:t>Labour market management skills among career practitioners: tackling increasing complexity</a:t>
            </a:r>
            <a:r>
              <a:rPr lang="en-GB" sz="1700" dirty="0"/>
              <a:t> In: Harrison, Cynthia; </a:t>
            </a:r>
            <a:r>
              <a:rPr lang="en-GB" sz="1700" dirty="0" err="1"/>
              <a:t>Villalba</a:t>
            </a:r>
            <a:r>
              <a:rPr lang="en-GB" sz="1700" dirty="0"/>
              <a:t>, Ernesto; </a:t>
            </a:r>
            <a:r>
              <a:rPr lang="en-GB" sz="1700" dirty="0" err="1"/>
              <a:t>Kettunen</a:t>
            </a:r>
            <a:r>
              <a:rPr lang="en-GB" sz="1700" dirty="0"/>
              <a:t>, </a:t>
            </a:r>
            <a:r>
              <a:rPr lang="en-GB" sz="1700" dirty="0" err="1"/>
              <a:t>Jaana</a:t>
            </a:r>
            <a:r>
              <a:rPr lang="en-GB" sz="1700" dirty="0"/>
              <a:t>; </a:t>
            </a:r>
            <a:r>
              <a:rPr lang="en-GB" sz="1700" dirty="0" err="1"/>
              <a:t>Vuorinen</a:t>
            </a:r>
            <a:r>
              <a:rPr lang="en-GB" sz="1700" dirty="0"/>
              <a:t>, </a:t>
            </a:r>
            <a:r>
              <a:rPr lang="en-GB" sz="1700" dirty="0" err="1"/>
              <a:t>Raimo</a:t>
            </a:r>
            <a:r>
              <a:rPr lang="en-GB" sz="1700" dirty="0"/>
              <a:t> (eds. ) </a:t>
            </a:r>
            <a:r>
              <a:rPr lang="en-GB" sz="1700" dirty="0">
                <a:hlinkClick r:id="rId7"/>
              </a:rPr>
              <a:t>Digital transitions in lifelong guidance: rethinking careers practitioner professionalism: a </a:t>
            </a:r>
            <a:r>
              <a:rPr lang="en-GB" sz="1700" dirty="0" err="1">
                <a:hlinkClick r:id="rId7"/>
              </a:rPr>
              <a:t>CareersNet</a:t>
            </a:r>
            <a:r>
              <a:rPr lang="en-GB" sz="1700" dirty="0">
                <a:hlinkClick r:id="rId7"/>
              </a:rPr>
              <a:t> expert collection.</a:t>
            </a:r>
            <a:r>
              <a:rPr lang="en-GB" sz="1700" dirty="0"/>
              <a:t> Luxembourg, Luxemburg : ETF (</a:t>
            </a:r>
            <a:r>
              <a:rPr lang="en-GB" sz="1700" dirty="0" err="1"/>
              <a:t>Cedefop</a:t>
            </a:r>
            <a:r>
              <a:rPr lang="en-GB" sz="1700" dirty="0"/>
              <a:t>) pp. 103-119. , 17 p.</a:t>
            </a:r>
          </a:p>
          <a:p>
            <a:pPr fontAlgn="t">
              <a:lnSpc>
                <a:spcPct val="90000"/>
              </a:lnSpc>
            </a:pPr>
            <a:endParaRPr lang="en-GB" sz="1300" dirty="0">
              <a:hlinkClick r:id="rId3"/>
            </a:endParaRPr>
          </a:p>
          <a:p>
            <a:pPr>
              <a:lnSpc>
                <a:spcPct val="90000"/>
              </a:lnSpc>
            </a:pPr>
            <a:endParaRPr lang="hu-HU" sz="1300" dirty="0"/>
          </a:p>
        </p:txBody>
      </p:sp>
    </p:spTree>
    <p:extLst>
      <p:ext uri="{BB962C8B-B14F-4D97-AF65-F5344CB8AC3E}">
        <p14:creationId xmlns:p14="http://schemas.microsoft.com/office/powerpoint/2010/main" val="39874246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TotalTime>
  <Words>630</Words>
  <Application>Microsoft Office PowerPoint</Application>
  <PresentationFormat>Diavetítés a képernyőre (4:3 oldalarány)</PresentationFormat>
  <Paragraphs>67</Paragraphs>
  <Slides>9</Slides>
  <Notes>0</Notes>
  <HiddenSlides>0</HiddenSlides>
  <MMClips>0</MMClips>
  <ScaleCrop>false</ScaleCrop>
  <HeadingPairs>
    <vt:vector size="4" baseType="variant">
      <vt:variant>
        <vt:lpstr>Téma</vt:lpstr>
      </vt:variant>
      <vt:variant>
        <vt:i4>1</vt:i4>
      </vt:variant>
      <vt:variant>
        <vt:lpstr>Diacímek</vt:lpstr>
      </vt:variant>
      <vt:variant>
        <vt:i4>9</vt:i4>
      </vt:variant>
    </vt:vector>
  </HeadingPairs>
  <TitlesOfParts>
    <vt:vector size="10" baseType="lpstr">
      <vt:lpstr>Office Theme</vt:lpstr>
      <vt:lpstr>Skill mismatches </vt:lpstr>
      <vt:lpstr>Definition: Skills mismatch </vt:lpstr>
      <vt:lpstr>Low- and high-skilled equilibrium and skills mismatch </vt:lpstr>
      <vt:lpstr>Effects at different levels: individuals/ governments/ companies</vt:lpstr>
      <vt:lpstr>Different types of skills mismatch </vt:lpstr>
      <vt:lpstr>Solutions and approaches</vt:lpstr>
      <vt:lpstr>What can be done in Azerbaijan? </vt:lpstr>
      <vt:lpstr>References </vt:lpstr>
      <vt:lpstr>A few fresh own 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Co-ordination, Co-operation, Co- creationt for skills</dc:title>
  <dc:creator>Borbély-Pecze Tibor Bors Dr.</dc:creator>
  <cp:lastModifiedBy>Borbély-Pecze Tibor Bors Dr.</cp:lastModifiedBy>
  <cp:revision>50</cp:revision>
  <dcterms:created xsi:type="dcterms:W3CDTF">2006-08-16T00:00:00Z</dcterms:created>
  <dcterms:modified xsi:type="dcterms:W3CDTF">2022-12-12T16:00:51Z</dcterms:modified>
</cp:coreProperties>
</file>